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38">
          <p15:clr>
            <a:srgbClr val="A4A3A4"/>
          </p15:clr>
        </p15:guide>
        <p15:guide id="2" pos="43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276" autoAdjust="0"/>
  </p:normalViewPr>
  <p:slideViewPr>
    <p:cSldViewPr>
      <p:cViewPr varScale="1">
        <p:scale>
          <a:sx n="59" d="100"/>
          <a:sy n="59" d="100"/>
        </p:scale>
        <p:origin x="984" y="72"/>
      </p:cViewPr>
      <p:guideLst>
        <p:guide orient="horz" pos="5738"/>
        <p:guide pos="431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896BE4F4-AF67-4B47-BBD8-E0FD87DAF44E}" type="datetimeFigureOut">
              <a:rPr kumimoji="1" lang="ja-JP" altLang="en-US" smtClean="0"/>
              <a:pPr/>
              <a:t>2019/12/6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3B3420B-20EF-4060-8103-44669816E902}"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96BE4F4-AF67-4B47-BBD8-E0FD87DAF44E}" type="datetimeFigureOut">
              <a:rPr kumimoji="1" lang="ja-JP" altLang="en-US" smtClean="0"/>
              <a:pPr/>
              <a:t>2019/12/6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3B3420B-20EF-4060-8103-44669816E902}"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96BE4F4-AF67-4B47-BBD8-E0FD87DAF44E}" type="datetimeFigureOut">
              <a:rPr kumimoji="1" lang="ja-JP" altLang="en-US" smtClean="0"/>
              <a:pPr/>
              <a:t>2019/12/6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3B3420B-20EF-4060-8103-44669816E902}"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96BE4F4-AF67-4B47-BBD8-E0FD87DAF44E}" type="datetimeFigureOut">
              <a:rPr kumimoji="1" lang="ja-JP" altLang="en-US" smtClean="0"/>
              <a:pPr/>
              <a:t>2019/12/6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3B3420B-20EF-4060-8103-44669816E902}"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896BE4F4-AF67-4B47-BBD8-E0FD87DAF44E}" type="datetimeFigureOut">
              <a:rPr kumimoji="1" lang="ja-JP" altLang="en-US" smtClean="0"/>
              <a:pPr/>
              <a:t>2019/12/6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3B3420B-20EF-4060-8103-44669816E902}"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896BE4F4-AF67-4B47-BBD8-E0FD87DAF44E}" type="datetimeFigureOut">
              <a:rPr kumimoji="1" lang="ja-JP" altLang="en-US" smtClean="0"/>
              <a:pPr/>
              <a:t>2019/12/6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3B3420B-20EF-4060-8103-44669816E902}"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896BE4F4-AF67-4B47-BBD8-E0FD87DAF44E}" type="datetimeFigureOut">
              <a:rPr kumimoji="1" lang="ja-JP" altLang="en-US" smtClean="0"/>
              <a:pPr/>
              <a:t>2019/12/6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3B3420B-20EF-4060-8103-44669816E902}"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896BE4F4-AF67-4B47-BBD8-E0FD87DAF44E}" type="datetimeFigureOut">
              <a:rPr kumimoji="1" lang="ja-JP" altLang="en-US" smtClean="0"/>
              <a:pPr/>
              <a:t>2019/12/6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3B3420B-20EF-4060-8103-44669816E902}"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96BE4F4-AF67-4B47-BBD8-E0FD87DAF44E}" type="datetimeFigureOut">
              <a:rPr kumimoji="1" lang="ja-JP" altLang="en-US" smtClean="0"/>
              <a:pPr/>
              <a:t>2019/12/6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3B3420B-20EF-4060-8103-44669816E902}"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896BE4F4-AF67-4B47-BBD8-E0FD87DAF44E}" type="datetimeFigureOut">
              <a:rPr kumimoji="1" lang="ja-JP" altLang="en-US" smtClean="0"/>
              <a:pPr/>
              <a:t>2019/12/6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3B3420B-20EF-4060-8103-44669816E902}"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896BE4F4-AF67-4B47-BBD8-E0FD87DAF44E}" type="datetimeFigureOut">
              <a:rPr kumimoji="1" lang="ja-JP" altLang="en-US" smtClean="0"/>
              <a:pPr/>
              <a:t>2019/12/6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3B3420B-20EF-4060-8103-44669816E902}"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96BE4F4-AF67-4B47-BBD8-E0FD87DAF44E}" type="datetimeFigureOut">
              <a:rPr kumimoji="1" lang="ja-JP" altLang="en-US" smtClean="0"/>
              <a:pPr/>
              <a:t>2019/12/6</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3B3420B-20EF-4060-8103-44669816E902}"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テキスト ボックス 34"/>
          <p:cNvSpPr txBox="1"/>
          <p:nvPr/>
        </p:nvSpPr>
        <p:spPr>
          <a:xfrm>
            <a:off x="1268759" y="0"/>
            <a:ext cx="5587653" cy="1365365"/>
          </a:xfrm>
          <a:prstGeom prst="rect">
            <a:avLst/>
          </a:prstGeom>
          <a:solidFill>
            <a:srgbClr val="FFFF00"/>
          </a:solidFill>
        </p:spPr>
        <p:txBody>
          <a:bodyPr wrap="square" lIns="36000" tIns="36000" rIns="0" bIns="36000" rtlCol="0">
            <a:spAutoFit/>
          </a:bodyPr>
          <a:lstStyle/>
          <a:p>
            <a:pPr>
              <a:lnSpc>
                <a:spcPct val="150000"/>
              </a:lnSpc>
            </a:pPr>
            <a:r>
              <a:rPr lang="ja-JP" altLang="en-US" sz="1200" b="1" dirty="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弁護士法人 </a:t>
            </a:r>
            <a:r>
              <a:rPr lang="ja-JP" altLang="en-US" sz="1600" b="1" dirty="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法律事務所瀬合パートナーズ主催</a:t>
            </a:r>
            <a:endParaRPr lang="en-US" altLang="ja-JP" sz="1600" b="1" dirty="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endParaRPr>
          </a:p>
          <a:p>
            <a:pPr>
              <a:lnSpc>
                <a:spcPct val="150000"/>
              </a:lnSpc>
            </a:pPr>
            <a:r>
              <a:rPr lang="ja-JP" altLang="en-US" sz="2400" b="1" dirty="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社会保険労務士様</a:t>
            </a:r>
            <a:r>
              <a:rPr lang="ja-JP" altLang="en-US" sz="1200" b="1" dirty="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のための</a:t>
            </a:r>
            <a:r>
              <a:rPr lang="ja-JP" altLang="en-US" sz="2400" b="1" dirty="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労務対策研究会</a:t>
            </a:r>
            <a:r>
              <a:rPr lang="ja-JP" altLang="en-US" sz="1400" b="1" dirty="0">
                <a:solidFill>
                  <a:srgbClr val="FFFF00"/>
                </a:solidFill>
                <a:latin typeface="UD デジタル 教科書体 NP-B" panose="02020700000000000000" pitchFamily="18" charset="-128"/>
                <a:ea typeface="UD デジタル 教科書体 NP-B" panose="02020700000000000000" pitchFamily="18" charset="-128"/>
                <a:cs typeface="Meiryo UI" pitchFamily="50" charset="-128"/>
              </a:rPr>
              <a:t>の</a:t>
            </a:r>
            <a:endParaRPr lang="en-US" altLang="ja-JP" sz="1400" b="1" dirty="0">
              <a:solidFill>
                <a:srgbClr val="FFFF00"/>
              </a:solidFill>
              <a:latin typeface="UD デジタル 教科書体 NP-B" panose="02020700000000000000" pitchFamily="18" charset="-128"/>
              <a:ea typeface="UD デジタル 教科書体 NP-B" panose="02020700000000000000" pitchFamily="18" charset="-128"/>
              <a:cs typeface="Meiryo UI" pitchFamily="50" charset="-128"/>
            </a:endParaRPr>
          </a:p>
          <a:p>
            <a:pPr>
              <a:lnSpc>
                <a:spcPct val="150000"/>
              </a:lnSpc>
            </a:pPr>
            <a:r>
              <a:rPr lang="ja-JP" altLang="en-US" sz="1600" b="1" dirty="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「外国人労働者対応」「問題社員対応」「働き方改革対応」</a:t>
            </a:r>
            <a:endParaRPr kumimoji="1" lang="ja-JP" altLang="en-US" sz="1050" b="1" dirty="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3" name="正方形/長方形 2"/>
          <p:cNvSpPr/>
          <p:nvPr/>
        </p:nvSpPr>
        <p:spPr>
          <a:xfrm>
            <a:off x="1644" y="1"/>
            <a:ext cx="1267115" cy="91424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b="1">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4" name="円形吹き出し 3"/>
          <p:cNvSpPr/>
          <p:nvPr/>
        </p:nvSpPr>
        <p:spPr>
          <a:xfrm rot="21013230">
            <a:off x="10837" y="190649"/>
            <a:ext cx="1215421" cy="831727"/>
          </a:xfrm>
          <a:prstGeom prst="wedgeEllipseCallout">
            <a:avLst>
              <a:gd name="adj1" fmla="val -9741"/>
              <a:gd name="adj2" fmla="val 728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100"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5" name="テキスト ボックス 4"/>
          <p:cNvSpPr txBox="1"/>
          <p:nvPr/>
        </p:nvSpPr>
        <p:spPr>
          <a:xfrm>
            <a:off x="-34946" y="1374172"/>
            <a:ext cx="1303809" cy="7632848"/>
          </a:xfrm>
          <a:prstGeom prst="rect">
            <a:avLst/>
          </a:prstGeom>
          <a:noFill/>
        </p:spPr>
        <p:txBody>
          <a:bodyPr vert="eaVert" wrap="square" lIns="36000" tIns="36000" rIns="36000" bIns="36000" rtlCol="0">
            <a:spAutoFit/>
          </a:bodyPr>
          <a:lstStyle/>
          <a:p>
            <a:r>
              <a:rPr kumimoji="1" lang="ja-JP" altLang="en-US" sz="8000" b="1" dirty="0">
                <a:solidFill>
                  <a:schemeClr val="bg1"/>
                </a:solidFill>
                <a:latin typeface="UD デジタル 教科書体 NP-B" panose="02020700000000000000" pitchFamily="18" charset="-128"/>
                <a:ea typeface="UD デジタル 教科書体 NP-B" panose="02020700000000000000" pitchFamily="18" charset="-128"/>
                <a:cs typeface="Meiryo UI" pitchFamily="50" charset="-128"/>
              </a:rPr>
              <a:t>労務対策研究会</a:t>
            </a:r>
            <a:endParaRPr kumimoji="1" lang="en-US" altLang="ja-JP" sz="8000" b="1" dirty="0">
              <a:solidFill>
                <a:schemeClr val="bg1"/>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18" name="ホームベース 17"/>
          <p:cNvSpPr/>
          <p:nvPr/>
        </p:nvSpPr>
        <p:spPr>
          <a:xfrm>
            <a:off x="1300208" y="1580763"/>
            <a:ext cx="1152128" cy="360040"/>
          </a:xfrm>
          <a:prstGeom prst="homePlat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第１回</a:t>
            </a:r>
            <a:endParaRPr kumimoji="1" lang="ja-JP" altLang="en-US"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19" name="正方形/長方形 18"/>
          <p:cNvSpPr/>
          <p:nvPr/>
        </p:nvSpPr>
        <p:spPr>
          <a:xfrm>
            <a:off x="2507408" y="1450699"/>
            <a:ext cx="4305968" cy="584775"/>
          </a:xfrm>
          <a:prstGeom prst="rect">
            <a:avLst/>
          </a:prstGeom>
        </p:spPr>
        <p:txBody>
          <a:bodyPr wrap="square" lIns="36000" tIns="36000" rIns="36000" bIns="36000">
            <a:spAutoFit/>
          </a:bodyPr>
          <a:lstStyle/>
          <a:p>
            <a:r>
              <a:rPr lang="en-US" altLang="ja-JP" sz="1600"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rPr>
              <a:t>2019</a:t>
            </a:r>
            <a:r>
              <a:rPr lang="ja-JP" altLang="en-US" sz="1600"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rPr>
              <a:t>年５月９日</a:t>
            </a:r>
            <a:endParaRPr lang="en-US" altLang="ja-JP" sz="1600"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endParaRPr>
          </a:p>
          <a:p>
            <a:r>
              <a:rPr lang="ja-JP" altLang="en-US" sz="1600"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rPr>
              <a:t>緊急企画！外国人労働者対応</a:t>
            </a:r>
          </a:p>
        </p:txBody>
      </p:sp>
      <p:sp>
        <p:nvSpPr>
          <p:cNvPr id="20" name="正方形/長方形 19"/>
          <p:cNvSpPr/>
          <p:nvPr/>
        </p:nvSpPr>
        <p:spPr>
          <a:xfrm>
            <a:off x="1542840" y="2060187"/>
            <a:ext cx="4752528" cy="830997"/>
          </a:xfrm>
          <a:prstGeom prst="rect">
            <a:avLst/>
          </a:prstGeom>
        </p:spPr>
        <p:txBody>
          <a:bodyPr wrap="square" lIns="36000" tIns="36000" rIns="36000" bIns="36000">
            <a:spAutoFit/>
          </a:bodyPr>
          <a:lstStyle/>
          <a:p>
            <a:pPr lvl="0"/>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■平成</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31</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年</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4</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月から入国管理法が改正され、外国人労働者の本格的な受け入れが始まりました。第１回は、入国管理法改正のポイントと、今後、増えていく</a:t>
            </a:r>
            <a:r>
              <a:rPr lang="ja-JP" altLang="en-US" sz="1200" dirty="0" err="1">
                <a:latin typeface="UD デジタル 教科書体 NP-B" panose="02020700000000000000" pitchFamily="18" charset="-128"/>
                <a:ea typeface="UD デジタル 教科書体 NP-B" panose="02020700000000000000" pitchFamily="18" charset="-128"/>
                <a:cs typeface="Meiryo UI" pitchFamily="50" charset="-128"/>
              </a:rPr>
              <a:t>で</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あろう外国人特有の労働者問題について、対応方法をお話させていただきます。</a:t>
            </a:r>
            <a:endParaRPr lang="ja-JP" altLang="ja-JP" sz="1200" dirty="0">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21" name="ホームベース 20"/>
          <p:cNvSpPr/>
          <p:nvPr/>
        </p:nvSpPr>
        <p:spPr>
          <a:xfrm>
            <a:off x="1300208" y="3045880"/>
            <a:ext cx="1152128" cy="360040"/>
          </a:xfrm>
          <a:prstGeom prst="homePlat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第２回</a:t>
            </a:r>
            <a:endParaRPr kumimoji="1" lang="ja-JP" altLang="en-US"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22" name="正方形/長方形 21"/>
          <p:cNvSpPr/>
          <p:nvPr/>
        </p:nvSpPr>
        <p:spPr>
          <a:xfrm>
            <a:off x="2507408" y="2915816"/>
            <a:ext cx="3765113" cy="584775"/>
          </a:xfrm>
          <a:prstGeom prst="rect">
            <a:avLst/>
          </a:prstGeom>
        </p:spPr>
        <p:txBody>
          <a:bodyPr wrap="square" lIns="36000" tIns="36000" rIns="36000" bIns="36000">
            <a:spAutoFit/>
          </a:bodyPr>
          <a:lstStyle/>
          <a:p>
            <a:r>
              <a:rPr lang="en-US" altLang="ja-JP" sz="1600"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rPr>
              <a:t>2019</a:t>
            </a:r>
            <a:r>
              <a:rPr lang="ja-JP" altLang="en-US" sz="1600"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rPr>
              <a:t>年９月１２日</a:t>
            </a:r>
            <a:endParaRPr lang="en-US" altLang="ja-JP" sz="1600"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endParaRPr>
          </a:p>
          <a:p>
            <a:r>
              <a:rPr lang="ja-JP" altLang="en-US" sz="1600"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rPr>
              <a:t>現代型問題社員対応</a:t>
            </a:r>
          </a:p>
        </p:txBody>
      </p:sp>
      <p:sp>
        <p:nvSpPr>
          <p:cNvPr id="23" name="正方形/長方形 22"/>
          <p:cNvSpPr/>
          <p:nvPr/>
        </p:nvSpPr>
        <p:spPr>
          <a:xfrm>
            <a:off x="1542840" y="3518931"/>
            <a:ext cx="3429000" cy="996033"/>
          </a:xfrm>
          <a:prstGeom prst="rect">
            <a:avLst/>
          </a:prstGeom>
        </p:spPr>
        <p:txBody>
          <a:bodyPr lIns="36000" tIns="36000" rIns="36000" bIns="36000">
            <a:spAutoFit/>
          </a:bodyPr>
          <a:lstStyle/>
          <a:p>
            <a:pPr lvl="0"/>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■近時、バイトテロやローパフォーマー社員など、企業様は新たな問題社員への対応に苦慮されています。</a:t>
            </a:r>
            <a:endPar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endParaRPr>
          </a:p>
          <a:p>
            <a:pPr lvl="0"/>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第２回は、これらの現代型問題社員への対応方法を中心にお話させていただきます。</a:t>
            </a:r>
            <a:endPar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24" name="ホームベース 23"/>
          <p:cNvSpPr/>
          <p:nvPr/>
        </p:nvSpPr>
        <p:spPr>
          <a:xfrm>
            <a:off x="1300208" y="4674188"/>
            <a:ext cx="1152128" cy="360040"/>
          </a:xfrm>
          <a:prstGeom prst="homePlat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第３回</a:t>
            </a:r>
            <a:endParaRPr kumimoji="1" lang="ja-JP" altLang="en-US"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25" name="正方形/長方形 24"/>
          <p:cNvSpPr/>
          <p:nvPr/>
        </p:nvSpPr>
        <p:spPr>
          <a:xfrm>
            <a:off x="2507408" y="4544124"/>
            <a:ext cx="3854076" cy="615553"/>
          </a:xfrm>
          <a:prstGeom prst="rect">
            <a:avLst/>
          </a:prstGeom>
        </p:spPr>
        <p:txBody>
          <a:bodyPr wrap="square" lIns="36000" tIns="36000" rIns="36000" bIns="36000">
            <a:spAutoFit/>
          </a:bodyPr>
          <a:lstStyle/>
          <a:p>
            <a:r>
              <a:rPr lang="en-US" altLang="ja-JP" sz="1600"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rPr>
              <a:t>2019</a:t>
            </a:r>
            <a:r>
              <a:rPr lang="ja-JP" altLang="en-US" sz="1600"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rPr>
              <a:t>年１月９日</a:t>
            </a:r>
            <a:endParaRPr lang="en-US" altLang="ja-JP" sz="1600"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endParaRPr>
          </a:p>
          <a:p>
            <a:r>
              <a:rPr lang="ja-JP" altLang="en-US"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rPr>
              <a:t>中小企業のための働き方改革対応</a:t>
            </a:r>
          </a:p>
        </p:txBody>
      </p:sp>
      <p:sp>
        <p:nvSpPr>
          <p:cNvPr id="26" name="正方形/長方形 25"/>
          <p:cNvSpPr/>
          <p:nvPr/>
        </p:nvSpPr>
        <p:spPr>
          <a:xfrm>
            <a:off x="1542840" y="5115881"/>
            <a:ext cx="4694472" cy="811367"/>
          </a:xfrm>
          <a:prstGeom prst="rect">
            <a:avLst/>
          </a:prstGeom>
        </p:spPr>
        <p:txBody>
          <a:bodyPr wrap="square" lIns="36000" tIns="36000" rIns="36000" bIns="36000">
            <a:spAutoFit/>
          </a:bodyPr>
          <a:lstStyle/>
          <a:p>
            <a:pPr lvl="0"/>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2019</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年</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4</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月</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1</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日から、働き方改革が順次施行されておりますが、中小企業の対応はまだまだ十分とはいえません。</a:t>
            </a:r>
            <a:endPar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endParaRPr>
          </a:p>
          <a:p>
            <a:pPr lvl="0"/>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第３回は、中小企業における働き方改革の概略と対応方法を中心にお話させていただきます。</a:t>
            </a:r>
            <a:endParaRPr lang="ja-JP" altLang="ja-JP" sz="1200" dirty="0">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28" name="テキスト ボックス 27"/>
          <p:cNvSpPr txBox="1"/>
          <p:nvPr/>
        </p:nvSpPr>
        <p:spPr>
          <a:xfrm>
            <a:off x="1286339" y="8514126"/>
            <a:ext cx="5544673" cy="611312"/>
          </a:xfrm>
          <a:prstGeom prst="rect">
            <a:avLst/>
          </a:prstGeom>
          <a:noFill/>
        </p:spPr>
        <p:txBody>
          <a:bodyPr wrap="square" lIns="36000" tIns="36000" rIns="36000" bIns="36000" rtlCol="0">
            <a:spAutoFit/>
          </a:bodyPr>
          <a:lstStyle/>
          <a:p>
            <a:r>
              <a:rPr kumimoji="1" lang="ja-JP" altLang="en-US" sz="1100" dirty="0">
                <a:latin typeface="UD デジタル 教科書体 NP-B" panose="02020700000000000000" pitchFamily="18" charset="-128"/>
                <a:ea typeface="UD デジタル 教科書体 NP-B" panose="02020700000000000000" pitchFamily="18" charset="-128"/>
                <a:cs typeface="Meiryo UI" pitchFamily="50" charset="-128"/>
              </a:rPr>
              <a:t>セミナーに関するお問い合わせ、参加のお申込みについては以下までご連絡ください。</a:t>
            </a:r>
            <a:endParaRPr kumimoji="1" lang="en-US" altLang="ja-JP" sz="1100" dirty="0">
              <a:latin typeface="UD デジタル 教科書体 NP-B" panose="02020700000000000000" pitchFamily="18" charset="-128"/>
              <a:ea typeface="UD デジタル 教科書体 NP-B" panose="02020700000000000000" pitchFamily="18" charset="-128"/>
              <a:cs typeface="Meiryo UI" pitchFamily="50" charset="-128"/>
            </a:endParaRPr>
          </a:p>
          <a:p>
            <a:r>
              <a:rPr lang="ja-JP" altLang="en-US" sz="1100" dirty="0">
                <a:latin typeface="UD デジタル 教科書体 NP-B" panose="02020700000000000000" pitchFamily="18" charset="-128"/>
                <a:ea typeface="UD デジタル 教科書体 NP-B" panose="02020700000000000000" pitchFamily="18" charset="-128"/>
                <a:cs typeface="Meiryo UI" pitchFamily="50" charset="-128"/>
              </a:rPr>
              <a:t>お問い合わせ先／弁護士法人法律事務所瀬合パートナーズ（兵庫県弁護士会所属）</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　　</a:t>
            </a:r>
            <a:endPar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endParaRPr>
          </a:p>
          <a:p>
            <a:r>
              <a:rPr lang="ja-JP" altLang="en-US" sz="1200">
                <a:latin typeface="UD デジタル 教科書体 NP-B" panose="02020700000000000000" pitchFamily="18" charset="-128"/>
                <a:ea typeface="UD デジタル 教科書体 NP-B" panose="02020700000000000000" pitchFamily="18" charset="-128"/>
                <a:cs typeface="Meiryo UI" pitchFamily="50" charset="-128"/>
              </a:rPr>
              <a:t>　　担当</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　井毛田　</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TEL</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078-382-3531</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FAX</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078-382-3530</a:t>
            </a:r>
          </a:p>
        </p:txBody>
      </p:sp>
      <p:pic>
        <p:nvPicPr>
          <p:cNvPr id="1028" name="Picture 4" descr="http://cdn.amanaimages.com/cen3tzG4fTr7Gtw1PoeRer/07000000095.jpg"/>
          <p:cNvPicPr>
            <a:picLocks noChangeAspect="1" noChangeArrowheads="1"/>
          </p:cNvPicPr>
          <p:nvPr/>
        </p:nvPicPr>
        <p:blipFill>
          <a:blip r:embed="rId2" cstate="print"/>
          <a:srcRect/>
          <a:stretch>
            <a:fillRect/>
          </a:stretch>
        </p:blipFill>
        <p:spPr bwMode="auto">
          <a:xfrm>
            <a:off x="5157193" y="3666775"/>
            <a:ext cx="1584176" cy="977233"/>
          </a:xfrm>
          <a:prstGeom prst="rect">
            <a:avLst/>
          </a:prstGeom>
          <a:noFill/>
        </p:spPr>
      </p:pic>
      <p:sp>
        <p:nvSpPr>
          <p:cNvPr id="41" name="正方形/長方形 40"/>
          <p:cNvSpPr/>
          <p:nvPr/>
        </p:nvSpPr>
        <p:spPr>
          <a:xfrm>
            <a:off x="1340711" y="6084168"/>
            <a:ext cx="5515645" cy="2304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b="1">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34" name="テキスト ボックス 33"/>
          <p:cNvSpPr txBox="1"/>
          <p:nvPr/>
        </p:nvSpPr>
        <p:spPr>
          <a:xfrm>
            <a:off x="1412776" y="7782048"/>
            <a:ext cx="2448328" cy="534368"/>
          </a:xfrm>
          <a:prstGeom prst="rect">
            <a:avLst/>
          </a:prstGeom>
          <a:noFill/>
        </p:spPr>
        <p:txBody>
          <a:bodyPr wrap="square" lIns="36000" tIns="36000" rIns="36000" bIns="36000" rtlCol="0">
            <a:spAutoFit/>
          </a:bodyPr>
          <a:lstStyle/>
          <a:p>
            <a:r>
              <a:rPr lang="en-US" altLang="ja-JP" sz="1000" b="1" dirty="0">
                <a:latin typeface="UD デジタル 教科書体 NP-B" panose="02020700000000000000" pitchFamily="18" charset="-128"/>
                <a:ea typeface="UD デジタル 教科書体 NP-B" panose="02020700000000000000" pitchFamily="18" charset="-128"/>
                <a:cs typeface="Meiryo UI" pitchFamily="50" charset="-128"/>
              </a:rPr>
              <a:t>【</a:t>
            </a:r>
            <a:r>
              <a:rPr lang="ja-JP" altLang="en-US" sz="1000" b="1" dirty="0">
                <a:latin typeface="UD デジタル 教科書体 NP-B" panose="02020700000000000000" pitchFamily="18" charset="-128"/>
                <a:ea typeface="UD デジタル 教科書体 NP-B" panose="02020700000000000000" pitchFamily="18" charset="-128"/>
                <a:cs typeface="Meiryo UI" pitchFamily="50" charset="-128"/>
              </a:rPr>
              <a:t>特別講師</a:t>
            </a:r>
            <a:r>
              <a:rPr lang="en-US" altLang="ja-JP" sz="1000" b="1" dirty="0">
                <a:latin typeface="UD デジタル 教科書体 NP-B" panose="02020700000000000000" pitchFamily="18" charset="-128"/>
                <a:ea typeface="UD デジタル 教科書体 NP-B" panose="02020700000000000000" pitchFamily="18" charset="-128"/>
                <a:cs typeface="Meiryo UI" pitchFamily="50" charset="-128"/>
              </a:rPr>
              <a:t>】</a:t>
            </a:r>
          </a:p>
          <a:p>
            <a:r>
              <a:rPr kumimoji="1" lang="ja-JP" altLang="en-US" sz="1000" b="1" dirty="0">
                <a:latin typeface="UD デジタル 教科書体 NP-B" panose="02020700000000000000" pitchFamily="18" charset="-128"/>
                <a:ea typeface="UD デジタル 教科書体 NP-B" panose="02020700000000000000" pitchFamily="18" charset="-128"/>
                <a:cs typeface="Meiryo UI" pitchFamily="50" charset="-128"/>
              </a:rPr>
              <a:t>弁護士法人</a:t>
            </a:r>
            <a:r>
              <a:rPr lang="ja-JP" altLang="en-US" sz="1000" b="1" dirty="0">
                <a:latin typeface="UD デジタル 教科書体 NP-B" panose="02020700000000000000" pitchFamily="18" charset="-128"/>
                <a:ea typeface="UD デジタル 教科書体 NP-B" panose="02020700000000000000" pitchFamily="18" charset="-128"/>
                <a:cs typeface="Meiryo UI" pitchFamily="50" charset="-128"/>
              </a:rPr>
              <a:t> </a:t>
            </a:r>
            <a:r>
              <a:rPr kumimoji="1" lang="ja-JP" altLang="en-US" sz="1000" b="1" dirty="0">
                <a:latin typeface="UD デジタル 教科書体 NP-B" panose="02020700000000000000" pitchFamily="18" charset="-128"/>
                <a:ea typeface="UD デジタル 教科書体 NP-B" panose="02020700000000000000" pitchFamily="18" charset="-128"/>
                <a:cs typeface="Meiryo UI" pitchFamily="50" charset="-128"/>
              </a:rPr>
              <a:t>法律事務所瀬合パートナーズ</a:t>
            </a:r>
            <a:endParaRPr kumimoji="1" lang="en-US" altLang="ja-JP" sz="1000" b="1" dirty="0">
              <a:latin typeface="UD デジタル 教科書体 NP-B" panose="02020700000000000000" pitchFamily="18" charset="-128"/>
              <a:ea typeface="UD デジタル 教科書体 NP-B" panose="02020700000000000000" pitchFamily="18" charset="-128"/>
              <a:cs typeface="Meiryo UI" pitchFamily="50" charset="-128"/>
            </a:endParaRPr>
          </a:p>
          <a:p>
            <a:r>
              <a:rPr lang="ja-JP" altLang="en-US" sz="1000" b="1" dirty="0">
                <a:latin typeface="UD デジタル 教科書体 NP-B" panose="02020700000000000000" pitchFamily="18" charset="-128"/>
                <a:ea typeface="UD デジタル 教科書体 NP-B" panose="02020700000000000000" pitchFamily="18" charset="-128"/>
                <a:cs typeface="Meiryo UI" pitchFamily="50" charset="-128"/>
              </a:rPr>
              <a:t>代表弁護士　瀬合 孝一</a:t>
            </a:r>
            <a:endParaRPr lang="en-US" altLang="ja-JP" sz="1000" b="1" dirty="0">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27" name="テキスト ボックス 26"/>
          <p:cNvSpPr txBox="1"/>
          <p:nvPr/>
        </p:nvSpPr>
        <p:spPr>
          <a:xfrm>
            <a:off x="3933056" y="6084168"/>
            <a:ext cx="2636912" cy="1919363"/>
          </a:xfrm>
          <a:prstGeom prst="rect">
            <a:avLst/>
          </a:prstGeom>
          <a:noFill/>
        </p:spPr>
        <p:txBody>
          <a:bodyPr wrap="square" lIns="36000" tIns="36000" rIns="36000" bIns="36000" rtlCol="0">
            <a:spAutoFit/>
          </a:bodyPr>
          <a:lstStyle/>
          <a:p>
            <a:r>
              <a:rPr lang="ja-JP" altLang="en-US" sz="14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■経歴</a:t>
            </a:r>
            <a:endParaRPr lang="en-US" altLang="ja-JP" sz="14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endParaRPr>
          </a:p>
          <a:p>
            <a:endParaRPr lang="en-US" altLang="ja-JP" sz="6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endParaRPr>
          </a:p>
          <a:p>
            <a:r>
              <a:rPr lang="ja-JP" altLang="en-US" sz="800" dirty="0">
                <a:latin typeface="UD デジタル 教科書体 NP-B" panose="02020700000000000000" pitchFamily="18" charset="-128"/>
                <a:ea typeface="UD デジタル 教科書体 NP-B" panose="02020700000000000000" pitchFamily="18" charset="-128"/>
                <a:cs typeface="Meiryo UI" pitchFamily="50" charset="-128"/>
              </a:rPr>
              <a:t>・京都大学法学部卒業</a:t>
            </a:r>
          </a:p>
          <a:p>
            <a:r>
              <a:rPr lang="ja-JP" altLang="en-US" sz="800" dirty="0">
                <a:latin typeface="UD デジタル 教科書体 NP-B" panose="02020700000000000000" pitchFamily="18" charset="-128"/>
                <a:ea typeface="UD デジタル 教科書体 NP-B" panose="02020700000000000000" pitchFamily="18" charset="-128"/>
                <a:cs typeface="Meiryo UI" pitchFamily="50" charset="-128"/>
              </a:rPr>
              <a:t>・協和綜合法律事務所（大阪）勤務</a:t>
            </a:r>
          </a:p>
          <a:p>
            <a:r>
              <a:rPr lang="ja-JP" altLang="en-US" sz="800" dirty="0">
                <a:latin typeface="UD デジタル 教科書体 NP-B" panose="02020700000000000000" pitchFamily="18" charset="-128"/>
                <a:ea typeface="UD デジタル 教科書体 NP-B" panose="02020700000000000000" pitchFamily="18" charset="-128"/>
                <a:cs typeface="Meiryo UI" pitchFamily="50" charset="-128"/>
              </a:rPr>
              <a:t>・山根法律事務所（神戸）勤務</a:t>
            </a:r>
          </a:p>
          <a:p>
            <a:r>
              <a:rPr lang="ja-JP" altLang="en-US" sz="800" dirty="0">
                <a:latin typeface="UD デジタル 教科書体 NP-B" panose="02020700000000000000" pitchFamily="18" charset="-128"/>
                <a:ea typeface="UD デジタル 教科書体 NP-B" panose="02020700000000000000" pitchFamily="18" charset="-128"/>
                <a:cs typeface="Meiryo UI" pitchFamily="50" charset="-128"/>
              </a:rPr>
              <a:t>・本田総合法律事務所（神戸）共同経営者</a:t>
            </a:r>
          </a:p>
          <a:p>
            <a:r>
              <a:rPr lang="ja-JP" altLang="en-US" sz="800" dirty="0">
                <a:latin typeface="UD デジタル 教科書体 NP-B" panose="02020700000000000000" pitchFamily="18" charset="-128"/>
                <a:ea typeface="UD デジタル 教科書体 NP-B" panose="02020700000000000000" pitchFamily="18" charset="-128"/>
                <a:cs typeface="Meiryo UI" pitchFamily="50" charset="-128"/>
              </a:rPr>
              <a:t>・弁護士法人法律事務所瀬合パートナーズ開業</a:t>
            </a:r>
            <a:endParaRPr lang="en-US" altLang="ja-JP" sz="800" dirty="0">
              <a:latin typeface="UD デジタル 教科書体 NP-B" panose="02020700000000000000" pitchFamily="18" charset="-128"/>
              <a:ea typeface="UD デジタル 教科書体 NP-B" panose="02020700000000000000" pitchFamily="18" charset="-128"/>
              <a:cs typeface="Meiryo UI" pitchFamily="50" charset="-128"/>
            </a:endParaRPr>
          </a:p>
          <a:p>
            <a:endParaRPr lang="en-US" altLang="ja-JP" sz="800" dirty="0">
              <a:latin typeface="UD デジタル 教科書体 NP-B" panose="02020700000000000000" pitchFamily="18" charset="-128"/>
              <a:ea typeface="UD デジタル 教科書体 NP-B" panose="02020700000000000000" pitchFamily="18" charset="-128"/>
              <a:cs typeface="Meiryo UI" pitchFamily="50" charset="-128"/>
            </a:endParaRPr>
          </a:p>
          <a:p>
            <a:pPr lvl="0"/>
            <a:r>
              <a:rPr lang="ja-JP" altLang="en-US" sz="1400" dirty="0">
                <a:latin typeface="UD デジタル 教科書体 NP-B" panose="02020700000000000000" pitchFamily="18" charset="-128"/>
                <a:ea typeface="UD デジタル 教科書体 NP-B" panose="02020700000000000000" pitchFamily="18" charset="-128"/>
                <a:cs typeface="Meiryo UI" pitchFamily="50" charset="-128"/>
              </a:rPr>
              <a:t>■所属・資格</a:t>
            </a:r>
            <a:endParaRPr lang="en-US" altLang="ja-JP" sz="1400" dirty="0">
              <a:latin typeface="UD デジタル 教科書体 NP-B" panose="02020700000000000000" pitchFamily="18" charset="-128"/>
              <a:ea typeface="UD デジタル 教科書体 NP-B" panose="02020700000000000000" pitchFamily="18" charset="-128"/>
              <a:cs typeface="Meiryo UI" pitchFamily="50" charset="-128"/>
            </a:endParaRPr>
          </a:p>
          <a:p>
            <a:pPr lvl="0"/>
            <a:endParaRPr lang="en-US" altLang="ja-JP" sz="600" dirty="0">
              <a:latin typeface="UD デジタル 教科書体 NP-B" panose="02020700000000000000" pitchFamily="18" charset="-128"/>
              <a:ea typeface="UD デジタル 教科書体 NP-B" panose="02020700000000000000" pitchFamily="18" charset="-128"/>
              <a:cs typeface="Meiryo UI" pitchFamily="50" charset="-128"/>
            </a:endParaRPr>
          </a:p>
          <a:p>
            <a:pPr lvl="0"/>
            <a:r>
              <a:rPr lang="ja-JP" altLang="en-US" sz="800" dirty="0">
                <a:latin typeface="UD デジタル 教科書体 NP-B" panose="02020700000000000000" pitchFamily="18" charset="-128"/>
                <a:ea typeface="UD デジタル 教科書体 NP-B" panose="02020700000000000000" pitchFamily="18" charset="-128"/>
                <a:cs typeface="Meiryo UI" pitchFamily="50" charset="-128"/>
              </a:rPr>
              <a:t>・兵庫県弁護士会所属</a:t>
            </a:r>
            <a:endParaRPr lang="en-US" altLang="ja-JP" sz="800" dirty="0">
              <a:latin typeface="UD デジタル 教科書体 NP-B" panose="02020700000000000000" pitchFamily="18" charset="-128"/>
              <a:ea typeface="UD デジタル 教科書体 NP-B" panose="02020700000000000000" pitchFamily="18" charset="-128"/>
              <a:cs typeface="Meiryo UI" pitchFamily="50" charset="-128"/>
            </a:endParaRPr>
          </a:p>
          <a:p>
            <a:pPr lvl="0"/>
            <a:r>
              <a:rPr lang="ja-JP" altLang="en-US" sz="800" dirty="0">
                <a:latin typeface="UD デジタル 教科書体 NP-B" panose="02020700000000000000" pitchFamily="18" charset="-128"/>
                <a:ea typeface="UD デジタル 教科書体 NP-B" panose="02020700000000000000" pitchFamily="18" charset="-128"/>
                <a:cs typeface="Meiryo UI" pitchFamily="50" charset="-128"/>
              </a:rPr>
              <a:t>・全国倒産処理弁護士ネットワーク会員</a:t>
            </a:r>
            <a:endParaRPr lang="en-US" altLang="ja-JP" sz="800" dirty="0">
              <a:latin typeface="UD デジタル 教科書体 NP-B" panose="02020700000000000000" pitchFamily="18" charset="-128"/>
              <a:ea typeface="UD デジタル 教科書体 NP-B" panose="02020700000000000000" pitchFamily="18" charset="-128"/>
              <a:cs typeface="Meiryo UI" pitchFamily="50" charset="-128"/>
            </a:endParaRPr>
          </a:p>
          <a:p>
            <a:pPr lvl="0"/>
            <a:r>
              <a:rPr lang="ja-JP" altLang="en-US" sz="800" dirty="0">
                <a:latin typeface="UD デジタル 教科書体 NP-B" panose="02020700000000000000" pitchFamily="18" charset="-128"/>
                <a:ea typeface="UD デジタル 教科書体 NP-B" panose="02020700000000000000" pitchFamily="18" charset="-128"/>
                <a:cs typeface="Meiryo UI" pitchFamily="50" charset="-128"/>
              </a:rPr>
              <a:t>・神戸青年会議所ＯＢ会員</a:t>
            </a:r>
          </a:p>
          <a:p>
            <a:pPr lvl="0"/>
            <a:r>
              <a:rPr lang="ja-JP" altLang="en-US" sz="800" dirty="0">
                <a:latin typeface="UD デジタル 教科書体 NP-B" panose="02020700000000000000" pitchFamily="18" charset="-128"/>
                <a:ea typeface="UD デジタル 教科書体 NP-B" panose="02020700000000000000" pitchFamily="18" charset="-128"/>
                <a:cs typeface="Meiryo UI" pitchFamily="50" charset="-128"/>
              </a:rPr>
              <a:t>・労務調査士</a:t>
            </a:r>
            <a:r>
              <a:rPr lang="en-US" altLang="ja-JP" sz="800" dirty="0">
                <a:latin typeface="UD デジタル 教科書体 NP-B" panose="02020700000000000000" pitchFamily="18" charset="-128"/>
                <a:ea typeface="UD デジタル 教科書体 NP-B" panose="02020700000000000000" pitchFamily="18" charset="-128"/>
                <a:cs typeface="Meiryo UI" pitchFamily="50" charset="-128"/>
              </a:rPr>
              <a:t>®</a:t>
            </a:r>
          </a:p>
        </p:txBody>
      </p:sp>
      <p:pic>
        <p:nvPicPr>
          <p:cNvPr id="1027" name="Picture 3" descr="C:\Users\F2193\Desktop\法律\支援・同行\S_法律事務所瀬合パートナーズ\【弁護士法人瀬合パートナーズ様】差し替え用写真\瀬合 孝一.jpg"/>
          <p:cNvPicPr>
            <a:picLocks noChangeAspect="1" noChangeArrowheads="1"/>
          </p:cNvPicPr>
          <p:nvPr/>
        </p:nvPicPr>
        <p:blipFill>
          <a:blip r:embed="rId3" cstate="print"/>
          <a:srcRect r="9990"/>
          <a:stretch>
            <a:fillRect/>
          </a:stretch>
        </p:blipFill>
        <p:spPr bwMode="auto">
          <a:xfrm>
            <a:off x="1484784" y="6156177"/>
            <a:ext cx="2039297" cy="1512168"/>
          </a:xfrm>
          <a:prstGeom prst="rect">
            <a:avLst/>
          </a:prstGeom>
          <a:noFill/>
        </p:spPr>
      </p:pic>
      <p:sp>
        <p:nvSpPr>
          <p:cNvPr id="29" name="テキスト ボックス 28"/>
          <p:cNvSpPr txBox="1"/>
          <p:nvPr/>
        </p:nvSpPr>
        <p:spPr>
          <a:xfrm rot="21122932">
            <a:off x="-215237" y="332407"/>
            <a:ext cx="1667936" cy="523220"/>
          </a:xfrm>
          <a:prstGeom prst="rect">
            <a:avLst/>
          </a:prstGeom>
          <a:noFill/>
        </p:spPr>
        <p:txBody>
          <a:bodyPr wrap="square" lIns="36000" tIns="36000" rIns="36000" bIns="36000" rtlCol="0">
            <a:spAutoFit/>
          </a:bodyPr>
          <a:lstStyle/>
          <a:p>
            <a:pPr algn="ctr"/>
            <a:r>
              <a:rPr kumimoji="1" lang="ja-JP" altLang="en-US" sz="1400" b="1" dirty="0">
                <a:latin typeface="UD デジタル 教科書体 NP-B" panose="02020700000000000000" pitchFamily="18" charset="-128"/>
                <a:ea typeface="UD デジタル 教科書体 NP-B" panose="02020700000000000000" pitchFamily="18" charset="-128"/>
                <a:cs typeface="Meiryo UI" pitchFamily="50" charset="-128"/>
              </a:rPr>
              <a:t>社会保険</a:t>
            </a:r>
            <a:endParaRPr kumimoji="1" lang="en-US" altLang="ja-JP" sz="1400" b="1" dirty="0">
              <a:latin typeface="UD デジタル 教科書体 NP-B" panose="02020700000000000000" pitchFamily="18" charset="-128"/>
              <a:ea typeface="UD デジタル 教科書体 NP-B" panose="02020700000000000000" pitchFamily="18" charset="-128"/>
              <a:cs typeface="Meiryo UI" pitchFamily="50" charset="-128"/>
            </a:endParaRPr>
          </a:p>
          <a:p>
            <a:pPr algn="ctr"/>
            <a:r>
              <a:rPr kumimoji="1" lang="ja-JP" altLang="en-US" sz="1400" b="1" dirty="0">
                <a:latin typeface="UD デジタル 教科書体 NP-B" panose="02020700000000000000" pitchFamily="18" charset="-128"/>
                <a:ea typeface="UD デジタル 教科書体 NP-B" panose="02020700000000000000" pitchFamily="18" charset="-128"/>
                <a:cs typeface="Meiryo UI" pitchFamily="50" charset="-128"/>
              </a:rPr>
              <a:t>労務士様対象</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9525" y="2411760"/>
            <a:ext cx="6838950" cy="4105275"/>
          </a:xfrm>
          <a:prstGeom prst="rect">
            <a:avLst/>
          </a:prstGeom>
        </p:spPr>
      </p:pic>
      <p:sp>
        <p:nvSpPr>
          <p:cNvPr id="4" name="正方形/長方形 3"/>
          <p:cNvSpPr/>
          <p:nvPr/>
        </p:nvSpPr>
        <p:spPr>
          <a:xfrm>
            <a:off x="-59939" y="1979712"/>
            <a:ext cx="6916809" cy="4599268"/>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6" name="正方形/長方形 5"/>
          <p:cNvSpPr/>
          <p:nvPr/>
        </p:nvSpPr>
        <p:spPr>
          <a:xfrm>
            <a:off x="978563" y="3408961"/>
            <a:ext cx="3576841" cy="27377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Text Box 222">
            <a:extLst>
              <a:ext uri="{FF2B5EF4-FFF2-40B4-BE49-F238E27FC236}">
                <a16:creationId xmlns:a16="http://schemas.microsoft.com/office/drawing/2014/main" id="{6AC7C941-605D-42AB-96C6-32E77FD17DC9}"/>
              </a:ext>
            </a:extLst>
          </p:cNvPr>
          <p:cNvSpPr txBox="1">
            <a:spLocks noChangeArrowheads="1"/>
          </p:cNvSpPr>
          <p:nvPr/>
        </p:nvSpPr>
        <p:spPr bwMode="auto">
          <a:xfrm>
            <a:off x="260648" y="2411760"/>
            <a:ext cx="6336704" cy="3862890"/>
          </a:xfrm>
          <a:prstGeom prst="roundRect">
            <a:avLst>
              <a:gd name="adj" fmla="val 0"/>
            </a:avLst>
          </a:prstGeom>
          <a:noFill/>
          <a:ln w="57150">
            <a:solidFill>
              <a:srgbClr val="FF0000"/>
            </a:solidFill>
            <a:miter lim="800000"/>
          </a:ln>
          <a:effectLst/>
        </p:spPr>
        <p:style>
          <a:lnRef idx="2">
            <a:schemeClr val="accent5"/>
          </a:lnRef>
          <a:fillRef idx="1">
            <a:schemeClr val="lt1"/>
          </a:fillRef>
          <a:effectRef idx="0">
            <a:schemeClr val="accent5"/>
          </a:effectRef>
          <a:fontRef idx="minor">
            <a:schemeClr val="dk1"/>
          </a:fontRef>
        </p:style>
        <p:txBody>
          <a:bodyPr wrap="square" lIns="84394" tIns="42197" rIns="84394" bIns="42197" anchor="ctr">
            <a:spAutoFit/>
            <a:scene3d>
              <a:camera prst="orthographicFront"/>
              <a:lightRig rig="contrasting" dir="t">
                <a:rot lat="0" lon="0" rev="4500000"/>
              </a:lightRig>
            </a:scene3d>
            <a:sp3d contourW="6350" prstMaterial="metal">
              <a:contourClr>
                <a:schemeClr val="accent1">
                  <a:shade val="75000"/>
                </a:schemeClr>
              </a:contourClr>
            </a:sp3d>
          </a:bodyPr>
          <a:lstStyle/>
          <a:p>
            <a:pPr>
              <a:defRPr/>
            </a:pPr>
            <a:endParaRPr lang="ja-JP" altLang="en-US" sz="2000" b="1" cap="all" dirty="0">
              <a:ln w="0"/>
              <a:solidFill>
                <a:srgbClr val="3333CC"/>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400592" y="4819376"/>
            <a:ext cx="4476679" cy="25392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Text Box 222">
            <a:extLst>
              <a:ext uri="{FF2B5EF4-FFF2-40B4-BE49-F238E27FC236}">
                <a16:creationId xmlns:a16="http://schemas.microsoft.com/office/drawing/2014/main" id="{6AC7C941-605D-42AB-96C6-32E77FD17DC9}"/>
              </a:ext>
            </a:extLst>
          </p:cNvPr>
          <p:cNvSpPr txBox="1">
            <a:spLocks noChangeArrowheads="1"/>
          </p:cNvSpPr>
          <p:nvPr/>
        </p:nvSpPr>
        <p:spPr bwMode="auto">
          <a:xfrm>
            <a:off x="818182" y="5721373"/>
            <a:ext cx="5059089" cy="434803"/>
          </a:xfrm>
          <a:prstGeom prst="roundRect">
            <a:avLst/>
          </a:prstGeom>
          <a:solidFill>
            <a:schemeClr val="bg1"/>
          </a:solidFill>
          <a:ln w="28575">
            <a:solidFill>
              <a:schemeClr val="accent4"/>
            </a:solidFill>
          </a:ln>
          <a:effectLst/>
        </p:spPr>
        <p:style>
          <a:lnRef idx="2">
            <a:schemeClr val="accent5"/>
          </a:lnRef>
          <a:fillRef idx="1">
            <a:schemeClr val="lt1"/>
          </a:fillRef>
          <a:effectRef idx="0">
            <a:schemeClr val="accent5"/>
          </a:effectRef>
          <a:fontRef idx="minor">
            <a:schemeClr val="dk1"/>
          </a:fontRef>
        </p:style>
        <p:txBody>
          <a:bodyPr wrap="square" lIns="84394" tIns="42197" rIns="84394" bIns="42197" anchor="ctr">
            <a:spAutoFit/>
            <a:scene3d>
              <a:camera prst="orthographicFront"/>
              <a:lightRig rig="contrasting" dir="t">
                <a:rot lat="0" lon="0" rev="4500000"/>
              </a:lightRig>
            </a:scene3d>
            <a:sp3d contourW="6350" prstMaterial="metal">
              <a:contourClr>
                <a:schemeClr val="accent1">
                  <a:shade val="75000"/>
                </a:schemeClr>
              </a:contourClr>
            </a:sp3d>
          </a:bodyPr>
          <a:lstStyle/>
          <a:p>
            <a:pPr>
              <a:defRPr/>
            </a:pPr>
            <a:r>
              <a:rPr lang="en-US" altLang="ja-JP" sz="2000"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rPr>
              <a:t>in</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 </a:t>
            </a:r>
            <a:r>
              <a:rPr lang="ja-JP" altLang="en-US"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神戸 </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1</a:t>
            </a:r>
            <a:r>
              <a:rPr lang="ja-JP" altLang="en-US"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月</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9</a:t>
            </a:r>
            <a:r>
              <a:rPr lang="ja-JP" altLang="en-US"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日</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a:t>
            </a:r>
            <a:r>
              <a:rPr lang="ja-JP" altLang="en-US"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木</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)15</a:t>
            </a:r>
            <a:r>
              <a:rPr lang="ja-JP" altLang="en-US"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時</a:t>
            </a:r>
            <a:r>
              <a:rPr lang="en-US" altLang="ja-JP" sz="2000" b="1" cap="all" dirty="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0</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0</a:t>
            </a:r>
            <a:r>
              <a:rPr lang="ja-JP" altLang="en-US" sz="2000" b="1" cap="all" dirty="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分 ～ </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16</a:t>
            </a:r>
            <a:r>
              <a:rPr lang="ja-JP" altLang="en-US"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時</a:t>
            </a:r>
            <a:r>
              <a:rPr lang="en-US" altLang="ja-JP" sz="2000" b="1" cap="all" dirty="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3</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0</a:t>
            </a:r>
            <a:r>
              <a:rPr lang="ja-JP" altLang="en-US" sz="2000" b="1" cap="all" dirty="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分</a:t>
            </a:r>
          </a:p>
        </p:txBody>
      </p:sp>
      <p:sp>
        <p:nvSpPr>
          <p:cNvPr id="12" name="object 75"/>
          <p:cNvSpPr txBox="1"/>
          <p:nvPr/>
        </p:nvSpPr>
        <p:spPr>
          <a:xfrm>
            <a:off x="588730" y="2872294"/>
            <a:ext cx="6008622" cy="2051844"/>
          </a:xfrm>
          <a:prstGeom prst="rect">
            <a:avLst/>
          </a:prstGeom>
        </p:spPr>
        <p:txBody>
          <a:bodyPr vert="horz" wrap="square" lIns="0" tIns="0" rIns="0" bIns="0" rtlCol="0">
            <a:spAutoFit/>
          </a:bodyPr>
          <a:lstStyle/>
          <a:p>
            <a:pPr marL="11136" algn="ctr">
              <a:spcBef>
                <a:spcPts val="798"/>
              </a:spcBef>
            </a:pPr>
            <a:r>
              <a:rPr lang="ja-JP" altLang="en-US" sz="4000" b="1" dirty="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社会保険労務士</a:t>
            </a:r>
            <a:r>
              <a:rPr lang="ja-JP" altLang="en-US" sz="4000" b="1" dirty="0" smtClean="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様</a:t>
            </a:r>
            <a:r>
              <a:rPr lang="ja-JP" altLang="en-US" sz="3000" b="1" dirty="0" smtClean="0">
                <a:latin typeface="UD デジタル 教科書体 NP-B" panose="02020700000000000000" pitchFamily="18" charset="-128"/>
                <a:ea typeface="UD デジタル 教科書体 NP-B" panose="02020700000000000000" pitchFamily="18" charset="-128"/>
                <a:cs typeface="Meiryo UI" pitchFamily="50" charset="-128"/>
              </a:rPr>
              <a:t>のための</a:t>
            </a:r>
            <a:endParaRPr lang="en-US" altLang="ja-JP" sz="3000" b="1" dirty="0" smtClean="0">
              <a:latin typeface="UD デジタル 教科書体 NP-B" panose="02020700000000000000" pitchFamily="18" charset="-128"/>
              <a:ea typeface="UD デジタル 教科書体 NP-B" panose="02020700000000000000" pitchFamily="18" charset="-128"/>
              <a:cs typeface="Meiryo UI" pitchFamily="50" charset="-128"/>
            </a:endParaRPr>
          </a:p>
          <a:p>
            <a:pPr marL="11136" algn="ctr">
              <a:spcBef>
                <a:spcPts val="798"/>
              </a:spcBef>
            </a:pPr>
            <a:r>
              <a:rPr lang="ja-JP" altLang="en-US" sz="4000" b="1" dirty="0" smtClean="0">
                <a:latin typeface="UD デジタル 教科書体 NP-B" panose="02020700000000000000" pitchFamily="18" charset="-128"/>
                <a:ea typeface="UD デジタル 教科書体 NP-B" panose="02020700000000000000" pitchFamily="18" charset="-128"/>
                <a:cs typeface="Meiryo UI" pitchFamily="50" charset="-128"/>
              </a:rPr>
              <a:t>労務対策研究会</a:t>
            </a:r>
            <a:endParaRPr lang="en-US" altLang="ja-JP" sz="4000" b="1" dirty="0" smtClean="0">
              <a:latin typeface="UD デジタル 教科書体 NP-B" panose="02020700000000000000" pitchFamily="18" charset="-128"/>
              <a:ea typeface="UD デジタル 教科書体 NP-B" panose="02020700000000000000" pitchFamily="18" charset="-128"/>
              <a:cs typeface="Meiryo UI" pitchFamily="50" charset="-128"/>
            </a:endParaRPr>
          </a:p>
          <a:p>
            <a:pPr marL="11136" algn="ctr">
              <a:spcBef>
                <a:spcPts val="798"/>
              </a:spcBef>
            </a:pPr>
            <a:r>
              <a:rPr lang="en-US" altLang="ja-JP" sz="4000" b="1" dirty="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a:t>
            </a:r>
            <a:r>
              <a:rPr lang="ja-JP" altLang="en-US" sz="4000" b="1" dirty="0" smtClean="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働き方改革対応 篇</a:t>
            </a:r>
            <a:r>
              <a:rPr lang="en-US" altLang="ja-JP" sz="4000" b="1" dirty="0" smtClean="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a:t>
            </a:r>
          </a:p>
        </p:txBody>
      </p:sp>
      <p:sp>
        <p:nvSpPr>
          <p:cNvPr id="14" name="円形吹き出し 13"/>
          <p:cNvSpPr/>
          <p:nvPr/>
        </p:nvSpPr>
        <p:spPr>
          <a:xfrm>
            <a:off x="2852936" y="1061789"/>
            <a:ext cx="1351763" cy="768760"/>
          </a:xfrm>
          <a:prstGeom prst="wedgeEllipseCallout">
            <a:avLst>
              <a:gd name="adj1" fmla="val 27400"/>
              <a:gd name="adj2" fmla="val 3781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100"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15" name="テキスト ボックス 14"/>
          <p:cNvSpPr txBox="1"/>
          <p:nvPr/>
        </p:nvSpPr>
        <p:spPr>
          <a:xfrm>
            <a:off x="2680779" y="1195086"/>
            <a:ext cx="1667936" cy="457424"/>
          </a:xfrm>
          <a:prstGeom prst="rect">
            <a:avLst/>
          </a:prstGeom>
          <a:noFill/>
        </p:spPr>
        <p:txBody>
          <a:bodyPr wrap="square" lIns="36000" tIns="36000" rIns="36000" bIns="36000" rtlCol="0">
            <a:spAutoFit/>
          </a:bodyPr>
          <a:lstStyle/>
          <a:p>
            <a:pPr algn="ctr"/>
            <a:r>
              <a:rPr kumimoji="1" lang="en-US" altLang="ja-JP" sz="2500" b="1" dirty="0" smtClean="0">
                <a:solidFill>
                  <a:schemeClr val="bg1"/>
                </a:solidFill>
                <a:latin typeface="UD デジタル 教科書体 NP-B" panose="02020700000000000000" pitchFamily="18" charset="-128"/>
                <a:ea typeface="UD デジタル 教科書体 NP-B" panose="02020700000000000000" pitchFamily="18" charset="-128"/>
                <a:cs typeface="Meiryo UI" pitchFamily="50" charset="-128"/>
              </a:rPr>
              <a:t>In </a:t>
            </a:r>
            <a:r>
              <a:rPr kumimoji="1" lang="ja-JP" altLang="en-US" sz="2500" b="1" dirty="0" smtClean="0">
                <a:solidFill>
                  <a:schemeClr val="bg1"/>
                </a:solidFill>
                <a:latin typeface="UD デジタル 教科書体 NP-B" panose="02020700000000000000" pitchFamily="18" charset="-128"/>
                <a:ea typeface="UD デジタル 教科書体 NP-B" panose="02020700000000000000" pitchFamily="18" charset="-128"/>
                <a:cs typeface="Meiryo UI" pitchFamily="50" charset="-128"/>
              </a:rPr>
              <a:t>神戸</a:t>
            </a:r>
            <a:endParaRPr kumimoji="1" lang="ja-JP" altLang="en-US" sz="2500" b="1" dirty="0">
              <a:solidFill>
                <a:schemeClr val="bg1"/>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17" name="正方形/長方形 16"/>
          <p:cNvSpPr/>
          <p:nvPr/>
        </p:nvSpPr>
        <p:spPr>
          <a:xfrm>
            <a:off x="277519" y="1082407"/>
            <a:ext cx="1944216" cy="51059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76213" y="1092016"/>
            <a:ext cx="1667936" cy="457424"/>
          </a:xfrm>
          <a:prstGeom prst="rect">
            <a:avLst/>
          </a:prstGeom>
          <a:noFill/>
        </p:spPr>
        <p:txBody>
          <a:bodyPr wrap="square" lIns="36000" tIns="36000" rIns="36000" bIns="36000" rtlCol="0">
            <a:spAutoFit/>
          </a:bodyPr>
          <a:lstStyle/>
          <a:p>
            <a:pPr algn="ctr"/>
            <a:r>
              <a:rPr kumimoji="1" lang="en-US" altLang="ja-JP" sz="2500" b="1" dirty="0" smtClean="0">
                <a:solidFill>
                  <a:schemeClr val="bg1"/>
                </a:solidFill>
                <a:latin typeface="UD デジタル 教科書体 NP-B" panose="02020700000000000000" pitchFamily="18" charset="-128"/>
                <a:ea typeface="UD デジタル 教科書体 NP-B" panose="02020700000000000000" pitchFamily="18" charset="-128"/>
                <a:cs typeface="Meiryo UI" pitchFamily="50" charset="-128"/>
              </a:rPr>
              <a:t>In </a:t>
            </a:r>
            <a:r>
              <a:rPr kumimoji="1" lang="ja-JP" altLang="en-US" sz="2500" b="1" dirty="0" smtClean="0">
                <a:solidFill>
                  <a:schemeClr val="bg1"/>
                </a:solidFill>
                <a:latin typeface="UD デジタル 教科書体 NP-B" panose="02020700000000000000" pitchFamily="18" charset="-128"/>
                <a:ea typeface="UD デジタル 教科書体 NP-B" panose="02020700000000000000" pitchFamily="18" charset="-128"/>
                <a:cs typeface="Meiryo UI" pitchFamily="50" charset="-128"/>
              </a:rPr>
              <a:t>神戸</a:t>
            </a:r>
            <a:endParaRPr kumimoji="1" lang="ja-JP" altLang="en-US" sz="2500" b="1" dirty="0">
              <a:solidFill>
                <a:schemeClr val="bg1"/>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19" name="Text Box 222">
            <a:extLst>
              <a:ext uri="{FF2B5EF4-FFF2-40B4-BE49-F238E27FC236}">
                <a16:creationId xmlns:a16="http://schemas.microsoft.com/office/drawing/2014/main" id="{6AC7C941-605D-42AB-96C6-32E77FD17DC9}"/>
              </a:ext>
            </a:extLst>
          </p:cNvPr>
          <p:cNvSpPr txBox="1">
            <a:spLocks noChangeArrowheads="1"/>
          </p:cNvSpPr>
          <p:nvPr/>
        </p:nvSpPr>
        <p:spPr bwMode="auto">
          <a:xfrm>
            <a:off x="818182" y="5148064"/>
            <a:ext cx="5059089" cy="434803"/>
          </a:xfrm>
          <a:prstGeom prst="roundRect">
            <a:avLst/>
          </a:prstGeom>
          <a:solidFill>
            <a:schemeClr val="bg1"/>
          </a:solidFill>
          <a:ln w="28575">
            <a:solidFill>
              <a:schemeClr val="accent4"/>
            </a:solidFill>
          </a:ln>
          <a:effectLst/>
        </p:spPr>
        <p:style>
          <a:lnRef idx="2">
            <a:schemeClr val="accent5"/>
          </a:lnRef>
          <a:fillRef idx="1">
            <a:schemeClr val="lt1"/>
          </a:fillRef>
          <a:effectRef idx="0">
            <a:schemeClr val="accent5"/>
          </a:effectRef>
          <a:fontRef idx="minor">
            <a:schemeClr val="dk1"/>
          </a:fontRef>
        </p:style>
        <p:txBody>
          <a:bodyPr wrap="square" lIns="84394" tIns="42197" rIns="84394" bIns="42197" anchor="ctr">
            <a:spAutoFit/>
            <a:scene3d>
              <a:camera prst="orthographicFront"/>
              <a:lightRig rig="contrasting" dir="t">
                <a:rot lat="0" lon="0" rev="4500000"/>
              </a:lightRig>
            </a:scene3d>
            <a:sp3d contourW="6350" prstMaterial="metal">
              <a:contourClr>
                <a:schemeClr val="accent1">
                  <a:shade val="75000"/>
                </a:schemeClr>
              </a:contourClr>
            </a:sp3d>
          </a:bodyPr>
          <a:lstStyle/>
          <a:p>
            <a:pPr>
              <a:defRPr/>
            </a:pPr>
            <a:r>
              <a:rPr lang="en-US" altLang="ja-JP" sz="2000" b="1" dirty="0">
                <a:solidFill>
                  <a:srgbClr val="0070C0"/>
                </a:solidFill>
                <a:latin typeface="UD デジタル 教科書体 NP-B" panose="02020700000000000000" pitchFamily="18" charset="-128"/>
                <a:ea typeface="UD デジタル 教科書体 NP-B" panose="02020700000000000000" pitchFamily="18" charset="-128"/>
                <a:cs typeface="Meiryo UI" pitchFamily="50" charset="-128"/>
              </a:rPr>
              <a:t>in</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 </a:t>
            </a:r>
            <a:r>
              <a:rPr lang="ja-JP" altLang="en-US"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姫路 </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1</a:t>
            </a:r>
            <a:r>
              <a:rPr lang="ja-JP" altLang="en-US"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月</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8</a:t>
            </a:r>
            <a:r>
              <a:rPr lang="ja-JP" altLang="en-US"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日</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a:t>
            </a:r>
            <a:r>
              <a:rPr lang="ja-JP" altLang="en-US"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水</a:t>
            </a:r>
            <a:r>
              <a:rPr lang="en-US" altLang="ja-JP" sz="2000" b="1" cap="all"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15</a:t>
            </a:r>
            <a:r>
              <a:rPr lang="ja-JP" altLang="en-US"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時</a:t>
            </a:r>
            <a:r>
              <a:rPr lang="en-US" altLang="ja-JP" sz="2000" b="1" cap="all" dirty="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0</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0</a:t>
            </a:r>
            <a:r>
              <a:rPr lang="ja-JP" altLang="en-US" sz="2000" b="1" cap="all" dirty="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分 ～ </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16</a:t>
            </a:r>
            <a:r>
              <a:rPr lang="ja-JP" altLang="en-US"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時</a:t>
            </a:r>
            <a:r>
              <a:rPr lang="en-US" altLang="ja-JP" sz="2000" b="1" cap="all" dirty="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3</a:t>
            </a:r>
            <a:r>
              <a:rPr lang="en-US" altLang="ja-JP" sz="2000" b="1" cap="all" dirty="0" smtClean="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0</a:t>
            </a:r>
            <a:r>
              <a:rPr lang="ja-JP" altLang="en-US" sz="2000" b="1" cap="all" dirty="0">
                <a:ln w="0"/>
                <a:solidFill>
                  <a:srgbClr val="0070C0"/>
                </a:solidFill>
                <a:latin typeface="游ゴシック" panose="020B0400000000000000" pitchFamily="50" charset="-128"/>
                <a:ea typeface="游ゴシック" panose="020B0400000000000000" pitchFamily="50" charset="-128"/>
                <a:cs typeface="Meiryo UI" panose="020B0604030504040204" pitchFamily="50" charset="-128"/>
              </a:rPr>
              <a:t>分</a:t>
            </a:r>
          </a:p>
        </p:txBody>
      </p:sp>
    </p:spTree>
    <p:extLst>
      <p:ext uri="{BB962C8B-B14F-4D97-AF65-F5344CB8AC3E}">
        <p14:creationId xmlns:p14="http://schemas.microsoft.com/office/powerpoint/2010/main" val="204837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0" y="1547664"/>
            <a:ext cx="6858000" cy="590465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12" name="正方形/長方形 11"/>
          <p:cNvSpPr/>
          <p:nvPr/>
        </p:nvSpPr>
        <p:spPr>
          <a:xfrm>
            <a:off x="0" y="1591206"/>
            <a:ext cx="6858000" cy="749812"/>
          </a:xfrm>
          <a:prstGeom prst="rect">
            <a:avLst/>
          </a:prstGeom>
          <a:solidFill>
            <a:schemeClr val="bg1"/>
          </a:solidFill>
        </p:spPr>
        <p:txBody>
          <a:bodyPr wrap="square" lIns="36000" tIns="36000" rIns="36000" bIns="36000">
            <a:spAutoFit/>
          </a:bodyPr>
          <a:lstStyle/>
          <a:p>
            <a:r>
              <a:rPr lang="ja-JP" altLang="en-US" sz="1100" dirty="0">
                <a:latin typeface="UD デジタル 教科書体 NP-B" panose="02020700000000000000" pitchFamily="18" charset="-128"/>
                <a:ea typeface="UD デジタル 教科書体 NP-B" panose="02020700000000000000" pitchFamily="18" charset="-128"/>
                <a:cs typeface="Meiryo UI" pitchFamily="50" charset="-128"/>
              </a:rPr>
              <a:t>　当事務所では社会保険労務士の先生方との連携強化のため、労務対策研究会を定期的に開催しております。これまでも多くの先生方にご参加いただきました。使用者側に特化し、企業法務に注力する法律事務所が時流に沿った最新の重要なテーマに関して実務を詳しく知っていただくことで、顧問先企業により高品質のサービスを提供することが出来ます。この機会をぜひ、ご利用ください。</a:t>
            </a:r>
            <a:endParaRPr lang="en-US" altLang="ja-JP" sz="1100" dirty="0">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13" name="正方形/長方形 12"/>
          <p:cNvSpPr/>
          <p:nvPr/>
        </p:nvSpPr>
        <p:spPr>
          <a:xfrm>
            <a:off x="2276872" y="5579273"/>
            <a:ext cx="2448272" cy="994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lvl="0"/>
            <a:r>
              <a:rPr lang="ja-JP" altLang="en-US" sz="7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弁護士法人</a:t>
            </a:r>
            <a:endParaRPr lang="en-US" altLang="ja-JP" sz="7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endParaRPr>
          </a:p>
          <a:p>
            <a:pPr lvl="0"/>
            <a:r>
              <a:rPr lang="ja-JP" altLang="en-US"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法律事務所瀬合パートナーズ</a:t>
            </a:r>
            <a:endParaRPr lang="en-US" altLang="ja-JP"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endParaRPr>
          </a:p>
          <a:p>
            <a:pPr lvl="0"/>
            <a:r>
              <a:rPr lang="ja-JP" altLang="en-US"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神戸事務所</a:t>
            </a:r>
            <a:endParaRPr lang="en-US" altLang="ja-JP"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endParaRPr>
          </a:p>
          <a:p>
            <a:pPr lvl="0"/>
            <a:endParaRPr lang="en-US" altLang="ja-JP" sz="6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endParaRPr>
          </a:p>
          <a:p>
            <a:pPr lvl="0"/>
            <a:r>
              <a:rPr lang="ja-JP" altLang="en-US"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a:t>
            </a:r>
            <a:r>
              <a:rPr lang="en-US" altLang="ja-JP"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650-0027 </a:t>
            </a:r>
          </a:p>
          <a:p>
            <a:pPr lvl="0"/>
            <a:r>
              <a:rPr lang="ja-JP" altLang="en-US"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兵庫県神戸市中央区中町通</a:t>
            </a:r>
            <a:r>
              <a:rPr lang="en-US" altLang="ja-JP"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2</a:t>
            </a:r>
            <a:r>
              <a:rPr lang="ja-JP" altLang="en-US"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丁目</a:t>
            </a:r>
            <a:r>
              <a:rPr lang="en-US" altLang="ja-JP"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1</a:t>
            </a:r>
            <a:r>
              <a:rPr lang="ja-JP" altLang="en-US"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番</a:t>
            </a:r>
            <a:r>
              <a:rPr lang="en-US" altLang="ja-JP"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18</a:t>
            </a:r>
            <a:r>
              <a:rPr lang="ja-JP" altLang="en-US"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号 </a:t>
            </a:r>
          </a:p>
          <a:p>
            <a:pPr lvl="0"/>
            <a:r>
              <a:rPr lang="en-US" altLang="ja-JP"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JR</a:t>
            </a:r>
            <a:r>
              <a:rPr lang="ja-JP" altLang="en-US"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神戸駅</a:t>
            </a:r>
            <a:r>
              <a:rPr lang="en-US" altLang="ja-JP"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NK</a:t>
            </a:r>
            <a:r>
              <a:rPr lang="ja-JP" altLang="en-US"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ビル９階</a:t>
            </a:r>
          </a:p>
          <a:p>
            <a:pPr lvl="0"/>
            <a:r>
              <a:rPr lang="ja-JP" altLang="en-US" sz="9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（旧．日本生命神戸駅前ビル９階）</a:t>
            </a:r>
            <a:endParaRPr lang="en-US" altLang="ja-JP"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15" name="正方形/長方形 14"/>
          <p:cNvSpPr/>
          <p:nvPr/>
        </p:nvSpPr>
        <p:spPr>
          <a:xfrm>
            <a:off x="-8334" y="2345343"/>
            <a:ext cx="6858000" cy="1396142"/>
          </a:xfrm>
          <a:prstGeom prst="rect">
            <a:avLst/>
          </a:prstGeom>
        </p:spPr>
        <p:txBody>
          <a:bodyPr wrap="square" lIns="36000" tIns="36000" rIns="36000" bIns="36000">
            <a:spAutoFit/>
          </a:bodyPr>
          <a:lstStyle/>
          <a:p>
            <a:r>
              <a:rPr lang="en-US" altLang="ja-JP" sz="1400" b="1" dirty="0">
                <a:latin typeface="UD デジタル 教科書体 NP-B" panose="02020700000000000000" pitchFamily="18" charset="-128"/>
                <a:ea typeface="UD デジタル 教科書体 NP-B" panose="02020700000000000000" pitchFamily="18" charset="-128"/>
                <a:cs typeface="Meiryo UI" pitchFamily="50" charset="-128"/>
              </a:rPr>
              <a:t>【2019</a:t>
            </a:r>
            <a:r>
              <a:rPr lang="ja-JP" altLang="en-US" sz="1400" b="1" dirty="0">
                <a:latin typeface="UD デジタル 教科書体 NP-B" panose="02020700000000000000" pitchFamily="18" charset="-128"/>
                <a:ea typeface="UD デジタル 教科書体 NP-B" panose="02020700000000000000" pitchFamily="18" charset="-128"/>
                <a:cs typeface="Meiryo UI" pitchFamily="50" charset="-128"/>
              </a:rPr>
              <a:t>年度の勉強会 開催日程</a:t>
            </a:r>
            <a:r>
              <a:rPr lang="en-US" altLang="ja-JP" sz="1400" b="1" dirty="0">
                <a:latin typeface="UD デジタル 教科書体 NP-B" panose="02020700000000000000" pitchFamily="18" charset="-128"/>
                <a:ea typeface="UD デジタル 教科書体 NP-B" panose="02020700000000000000" pitchFamily="18" charset="-128"/>
                <a:cs typeface="Meiryo UI" pitchFamily="50" charset="-128"/>
              </a:rPr>
              <a:t>】</a:t>
            </a:r>
          </a:p>
          <a:p>
            <a:pPr>
              <a:lnSpc>
                <a:spcPct val="150000"/>
              </a:lnSpc>
            </a:pPr>
            <a:r>
              <a:rPr lang="ja-JP" altLang="en-US"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　</a:t>
            </a:r>
            <a:r>
              <a:rPr lang="en-US" altLang="ja-JP"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2019</a:t>
            </a:r>
            <a:r>
              <a:rPr lang="ja-JP" altLang="en-US"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年５月  </a:t>
            </a:r>
            <a:r>
              <a:rPr lang="en-US" altLang="ja-JP"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9</a:t>
            </a:r>
            <a:r>
              <a:rPr lang="ja-JP" altLang="en-US"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日（木）</a:t>
            </a:r>
            <a:r>
              <a:rPr lang="en-US" altLang="ja-JP" sz="12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15</a:t>
            </a:r>
            <a:r>
              <a:rPr lang="ja-JP" altLang="en-US" sz="12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時～</a:t>
            </a:r>
            <a:r>
              <a:rPr lang="en-US" altLang="ja-JP" sz="12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16</a:t>
            </a:r>
            <a:r>
              <a:rPr lang="ja-JP" altLang="en-US" sz="12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時半 </a:t>
            </a:r>
            <a:r>
              <a:rPr lang="ja-JP" altLang="en-US" sz="16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「緊急企画！外国人労働者対応」　</a:t>
            </a:r>
            <a:endParaRPr lang="en-US" altLang="ja-JP"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endParaRPr>
          </a:p>
          <a:p>
            <a:pPr>
              <a:lnSpc>
                <a:spcPct val="150000"/>
              </a:lnSpc>
            </a:pPr>
            <a:r>
              <a:rPr lang="ja-JP" altLang="en-US"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　</a:t>
            </a:r>
            <a:r>
              <a:rPr lang="en-US" altLang="ja-JP"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2019</a:t>
            </a:r>
            <a:r>
              <a:rPr lang="ja-JP" altLang="en-US"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年９月</a:t>
            </a:r>
            <a:r>
              <a:rPr lang="en-US" altLang="ja-JP"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12</a:t>
            </a:r>
            <a:r>
              <a:rPr lang="ja-JP" altLang="en-US"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日（木）</a:t>
            </a:r>
            <a:r>
              <a:rPr lang="en-US" altLang="ja-JP" sz="12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15</a:t>
            </a:r>
            <a:r>
              <a:rPr lang="ja-JP" altLang="en-US" sz="12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時～</a:t>
            </a:r>
            <a:r>
              <a:rPr lang="en-US" altLang="ja-JP" sz="12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16</a:t>
            </a:r>
            <a:r>
              <a:rPr lang="ja-JP" altLang="en-US" sz="12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時半 </a:t>
            </a:r>
            <a:r>
              <a:rPr lang="ja-JP" altLang="en-US" sz="16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「現代型問題社員対応」</a:t>
            </a:r>
            <a:endParaRPr lang="en-US" altLang="ja-JP"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endParaRPr>
          </a:p>
          <a:p>
            <a:pPr>
              <a:lnSpc>
                <a:spcPct val="150000"/>
              </a:lnSpc>
            </a:pPr>
            <a:r>
              <a:rPr lang="ja-JP" altLang="en-US"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　</a:t>
            </a:r>
            <a:r>
              <a:rPr lang="en-US" altLang="ja-JP"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2020</a:t>
            </a:r>
            <a:r>
              <a:rPr lang="ja-JP" altLang="en-US"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年１月  </a:t>
            </a:r>
            <a:r>
              <a:rPr lang="en-US" altLang="ja-JP"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9</a:t>
            </a:r>
            <a:r>
              <a:rPr lang="ja-JP" altLang="en-US"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日（木）</a:t>
            </a:r>
            <a:r>
              <a:rPr lang="en-US" altLang="ja-JP" sz="12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15</a:t>
            </a:r>
            <a:r>
              <a:rPr lang="ja-JP" altLang="en-US" sz="12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時～</a:t>
            </a:r>
            <a:r>
              <a:rPr lang="en-US" altLang="ja-JP" sz="12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16</a:t>
            </a:r>
            <a:r>
              <a:rPr lang="ja-JP" altLang="en-US" sz="12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時半 </a:t>
            </a:r>
            <a:r>
              <a:rPr lang="ja-JP" altLang="en-US" sz="16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rPr>
              <a:t>「中小企業のための働き方改革対応」　</a:t>
            </a:r>
            <a:endParaRPr lang="en-US" altLang="ja-JP" sz="1400" b="1" dirty="0">
              <a:solidFill>
                <a:srgbClr val="002060"/>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16" name="テキスト ボックス 15"/>
          <p:cNvSpPr txBox="1"/>
          <p:nvPr/>
        </p:nvSpPr>
        <p:spPr>
          <a:xfrm>
            <a:off x="0" y="40576"/>
            <a:ext cx="6858000" cy="257369"/>
          </a:xfrm>
          <a:prstGeom prst="rect">
            <a:avLst/>
          </a:prstGeom>
          <a:noFill/>
        </p:spPr>
        <p:txBody>
          <a:bodyPr wrap="square" lIns="36000" tIns="36000" rIns="36000" bIns="36000" rtlCol="0">
            <a:spAutoFit/>
          </a:bodyPr>
          <a:lstStyle/>
          <a:p>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 弁護士法人法律事務所瀬合パートナーズ</a:t>
            </a:r>
            <a:r>
              <a:rPr kumimoji="1"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主催　　 　</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　</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社会保険労務士様対象</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労務対策研究会</a:t>
            </a:r>
            <a:endParaRPr kumimoji="1" lang="en-US" altLang="ja-JP" sz="1600" dirty="0">
              <a:latin typeface="UD デジタル 教科書体 NP-B" panose="02020700000000000000" pitchFamily="18" charset="-128"/>
              <a:ea typeface="UD デジタル 教科書体 NP-B" panose="02020700000000000000" pitchFamily="18" charset="-128"/>
              <a:cs typeface="Meiryo UI" pitchFamily="50" charset="-128"/>
            </a:endParaRPr>
          </a:p>
        </p:txBody>
      </p:sp>
      <p:cxnSp>
        <p:nvCxnSpPr>
          <p:cNvPr id="25" name="直線コネクタ 24"/>
          <p:cNvCxnSpPr/>
          <p:nvPr/>
        </p:nvCxnSpPr>
        <p:spPr>
          <a:xfrm>
            <a:off x="380" y="8288063"/>
            <a:ext cx="685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0" y="8681709"/>
            <a:ext cx="6597352" cy="442035"/>
          </a:xfrm>
          <a:prstGeom prst="rect">
            <a:avLst/>
          </a:prstGeom>
          <a:noFill/>
        </p:spPr>
        <p:txBody>
          <a:bodyPr wrap="square" lIns="36000" tIns="36000" rIns="36000" bIns="36000" rtlCol="0">
            <a:spAutoFit/>
          </a:bodyPr>
          <a:lstStyle/>
          <a:p>
            <a:r>
              <a:rPr kumimoji="1"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お問い合わせ先／弁護士法人法律事務所瀬合パートナーズ（兵庫県弁護士会所属）　　　　　　</a:t>
            </a:r>
            <a:endParaRPr kumimoji="1"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endParaRPr>
          </a:p>
          <a:p>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　　</a:t>
            </a:r>
            <a:r>
              <a:rPr kumimoji="1"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担当　井毛田　</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TEL</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078-382-3531</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FAX</a:t>
            </a:r>
            <a:r>
              <a:rPr lang="ja-JP" altLang="en-US" sz="1200" dirty="0">
                <a:latin typeface="UD デジタル 教科書体 NP-B" panose="02020700000000000000" pitchFamily="18" charset="-128"/>
                <a:ea typeface="UD デジタル 教科書体 NP-B" panose="02020700000000000000" pitchFamily="18" charset="-128"/>
                <a:cs typeface="Meiryo UI" pitchFamily="50" charset="-128"/>
              </a:rPr>
              <a:t>：</a:t>
            </a:r>
            <a:r>
              <a:rPr lang="en-US" altLang="ja-JP" sz="1200" dirty="0">
                <a:latin typeface="UD デジタル 教科書体 NP-B" panose="02020700000000000000" pitchFamily="18" charset="-128"/>
                <a:ea typeface="UD デジタル 教科書体 NP-B" panose="02020700000000000000" pitchFamily="18" charset="-128"/>
                <a:cs typeface="Meiryo UI" pitchFamily="50" charset="-128"/>
              </a:rPr>
              <a:t>078-382-3530</a:t>
            </a:r>
          </a:p>
        </p:txBody>
      </p:sp>
      <p:sp>
        <p:nvSpPr>
          <p:cNvPr id="22" name="正方形/長方形 21"/>
          <p:cNvSpPr/>
          <p:nvPr/>
        </p:nvSpPr>
        <p:spPr>
          <a:xfrm>
            <a:off x="40429" y="5547523"/>
            <a:ext cx="216024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lvl="0">
              <a:lnSpc>
                <a:spcPct val="150000"/>
              </a:lnSpc>
            </a:pPr>
            <a:r>
              <a:rPr lang="ja-JP" altLang="en-US"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各日程とも</a:t>
            </a:r>
            <a:r>
              <a:rPr lang="en-US" altLang="ja-JP"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1</a:t>
            </a:r>
            <a:r>
              <a:rPr lang="ja-JP" altLang="en-US"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５時～</a:t>
            </a:r>
            <a:r>
              <a:rPr lang="en-US" altLang="ja-JP"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16</a:t>
            </a:r>
            <a:r>
              <a:rPr lang="ja-JP" altLang="en-US"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時</a:t>
            </a:r>
            <a:r>
              <a:rPr lang="en-US" altLang="ja-JP"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30</a:t>
            </a:r>
            <a:r>
              <a:rPr lang="ja-JP" altLang="en-US"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分</a:t>
            </a:r>
            <a:endParaRPr lang="en-US" altLang="ja-JP"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endParaRPr>
          </a:p>
          <a:p>
            <a:pPr lvl="0">
              <a:lnSpc>
                <a:spcPct val="150000"/>
              </a:lnSpc>
            </a:pPr>
            <a:r>
              <a:rPr lang="en-US" altLang="ja-JP" sz="7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a:t>
            </a:r>
            <a:r>
              <a:rPr lang="ja-JP" altLang="en-US" sz="7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参加人数により懇親会を開催させていただきます。</a:t>
            </a:r>
            <a:endParaRPr lang="en-US" altLang="ja-JP" sz="7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21" name="正方形/長方形 20"/>
          <p:cNvSpPr/>
          <p:nvPr/>
        </p:nvSpPr>
        <p:spPr>
          <a:xfrm>
            <a:off x="0" y="323528"/>
            <a:ext cx="6856413" cy="12531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2800" b="1" dirty="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 </a:t>
            </a:r>
            <a:r>
              <a:rPr kumimoji="1" lang="ja-JP" altLang="en-US" sz="2800" b="1" dirty="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労務問題</a:t>
            </a:r>
            <a:r>
              <a:rPr kumimoji="1" lang="ja-JP" altLang="en-US" sz="2400" b="1" dirty="0">
                <a:solidFill>
                  <a:srgbClr val="FFFF00"/>
                </a:solidFill>
                <a:latin typeface="UD デジタル 教科書体 NP-B" panose="02020700000000000000" pitchFamily="18" charset="-128"/>
                <a:ea typeface="UD デジタル 教科書体 NP-B" panose="02020700000000000000" pitchFamily="18" charset="-128"/>
                <a:cs typeface="Meiryo UI" pitchFamily="50" charset="-128"/>
              </a:rPr>
              <a:t>への対応・対策について</a:t>
            </a:r>
            <a:endParaRPr kumimoji="1" lang="en-US" altLang="ja-JP" sz="2400" b="1" dirty="0">
              <a:solidFill>
                <a:srgbClr val="FFFF00"/>
              </a:solidFill>
              <a:latin typeface="UD デジタル 教科書体 NP-B" panose="02020700000000000000" pitchFamily="18" charset="-128"/>
              <a:ea typeface="UD デジタル 教科書体 NP-B" panose="02020700000000000000" pitchFamily="18" charset="-128"/>
              <a:cs typeface="Meiryo UI" pitchFamily="50" charset="-128"/>
            </a:endParaRPr>
          </a:p>
          <a:p>
            <a:r>
              <a:rPr kumimoji="1" lang="ja-JP" altLang="en-US" sz="2400" b="1" dirty="0">
                <a:solidFill>
                  <a:srgbClr val="FFFF00"/>
                </a:solidFill>
                <a:latin typeface="UD デジタル 教科書体 NP-B" panose="02020700000000000000" pitchFamily="18" charset="-128"/>
                <a:ea typeface="UD デジタル 教科書体 NP-B" panose="02020700000000000000" pitchFamily="18" charset="-128"/>
                <a:cs typeface="Meiryo UI" pitchFamily="50" charset="-128"/>
              </a:rPr>
              <a:t> 深く知識を研鑽されたい</a:t>
            </a:r>
            <a:r>
              <a:rPr kumimoji="1" lang="ja-JP" altLang="en-US" sz="2800" b="1" dirty="0">
                <a:solidFill>
                  <a:srgbClr val="FF0000"/>
                </a:solidFill>
                <a:latin typeface="UD デジタル 教科書体 NP-B" panose="02020700000000000000" pitchFamily="18" charset="-128"/>
                <a:ea typeface="UD デジタル 教科書体 NP-B" panose="02020700000000000000" pitchFamily="18" charset="-128"/>
                <a:cs typeface="Meiryo UI" pitchFamily="50" charset="-128"/>
              </a:rPr>
              <a:t>社会保険労務士様</a:t>
            </a:r>
            <a:r>
              <a:rPr kumimoji="1" lang="ja-JP" altLang="en-US" sz="2400" b="1" dirty="0">
                <a:solidFill>
                  <a:srgbClr val="FFFF00"/>
                </a:solidFill>
                <a:latin typeface="UD デジタル 教科書体 NP-B" panose="02020700000000000000" pitchFamily="18" charset="-128"/>
                <a:ea typeface="UD デジタル 教科書体 NP-B" panose="02020700000000000000" pitchFamily="18" charset="-128"/>
                <a:cs typeface="Meiryo UI" pitchFamily="50" charset="-128"/>
              </a:rPr>
              <a:t>は、</a:t>
            </a:r>
            <a:endParaRPr kumimoji="1" lang="en-US" altLang="ja-JP" sz="2400" b="1" dirty="0">
              <a:solidFill>
                <a:srgbClr val="FFFF00"/>
              </a:solidFill>
              <a:latin typeface="UD デジタル 教科書体 NP-B" panose="02020700000000000000" pitchFamily="18" charset="-128"/>
              <a:ea typeface="UD デジタル 教科書体 NP-B" panose="02020700000000000000" pitchFamily="18" charset="-128"/>
              <a:cs typeface="Meiryo UI" pitchFamily="50" charset="-128"/>
            </a:endParaRPr>
          </a:p>
          <a:p>
            <a:r>
              <a:rPr kumimoji="1" lang="ja-JP" altLang="en-US" sz="2400" b="1" dirty="0">
                <a:solidFill>
                  <a:srgbClr val="FFFF00"/>
                </a:solidFill>
                <a:latin typeface="UD デジタル 教科書体 NP-B" panose="02020700000000000000" pitchFamily="18" charset="-128"/>
                <a:ea typeface="UD デジタル 教科書体 NP-B" panose="02020700000000000000" pitchFamily="18" charset="-128"/>
                <a:cs typeface="Meiryo UI" pitchFamily="50" charset="-128"/>
              </a:rPr>
              <a:t> ぜひご参加ください！</a:t>
            </a:r>
          </a:p>
        </p:txBody>
      </p:sp>
      <p:graphicFrame>
        <p:nvGraphicFramePr>
          <p:cNvPr id="33" name="表 32"/>
          <p:cNvGraphicFramePr>
            <a:graphicFrameLocks noGrp="1"/>
          </p:cNvGraphicFramePr>
          <p:nvPr>
            <p:extLst>
              <p:ext uri="{D42A27DB-BD31-4B8C-83A1-F6EECF244321}">
                <p14:modId xmlns:p14="http://schemas.microsoft.com/office/powerpoint/2010/main" val="220355780"/>
              </p:ext>
            </p:extLst>
          </p:nvPr>
        </p:nvGraphicFramePr>
        <p:xfrm>
          <a:off x="0" y="3672080"/>
          <a:ext cx="6849666" cy="1620000"/>
        </p:xfrm>
        <a:graphic>
          <a:graphicData uri="http://schemas.openxmlformats.org/drawingml/2006/table">
            <a:tbl>
              <a:tblPr firstRow="1" bandRow="1">
                <a:tableStyleId>{93296810-A885-4BE3-A3E7-6D5BEEA58F35}</a:tableStyleId>
              </a:tblPr>
              <a:tblGrid>
                <a:gridCol w="3356992">
                  <a:extLst>
                    <a:ext uri="{9D8B030D-6E8A-4147-A177-3AD203B41FA5}">
                      <a16:colId xmlns:a16="http://schemas.microsoft.com/office/drawing/2014/main" val="20000"/>
                    </a:ext>
                  </a:extLst>
                </a:gridCol>
                <a:gridCol w="3492674">
                  <a:extLst>
                    <a:ext uri="{9D8B030D-6E8A-4147-A177-3AD203B41FA5}">
                      <a16:colId xmlns:a16="http://schemas.microsoft.com/office/drawing/2014/main" val="20001"/>
                    </a:ext>
                  </a:extLst>
                </a:gridCol>
              </a:tblGrid>
              <a:tr h="324000">
                <a:tc>
                  <a:txBody>
                    <a:bodyPr/>
                    <a:lstStyle/>
                    <a:p>
                      <a:pPr algn="ctr"/>
                      <a:r>
                        <a:rPr kumimoji="1" lang="ja-JP" altLang="en-US" sz="1200" b="1" dirty="0">
                          <a:latin typeface="UD デジタル 教科書体 NP-B" panose="02020700000000000000" pitchFamily="18" charset="-128"/>
                          <a:ea typeface="UD デジタル 教科書体 NP-B" panose="02020700000000000000" pitchFamily="18" charset="-128"/>
                          <a:cs typeface="Meiryo UI" pitchFamily="50" charset="-128"/>
                        </a:rPr>
                        <a:t>いま抱えている課題</a:t>
                      </a:r>
                    </a:p>
                  </a:txBody>
                  <a:tcPr marL="36000" marR="36000" marT="36000" marB="36000" anchor="ctr">
                    <a:solidFill>
                      <a:srgbClr val="002060"/>
                    </a:solidFill>
                  </a:tcPr>
                </a:tc>
                <a:tc>
                  <a:txBody>
                    <a:bodyPr/>
                    <a:lstStyle/>
                    <a:p>
                      <a:pPr algn="ctr"/>
                      <a:r>
                        <a:rPr kumimoji="1" lang="ja-JP" altLang="en-US" sz="1200" b="1" dirty="0">
                          <a:latin typeface="UD デジタル 教科書体 NP-B" panose="02020700000000000000" pitchFamily="18" charset="-128"/>
                          <a:ea typeface="UD デジタル 教科書体 NP-B" panose="02020700000000000000" pitchFamily="18" charset="-128"/>
                          <a:cs typeface="Meiryo UI" pitchFamily="50" charset="-128"/>
                        </a:rPr>
                        <a:t>セミナーに参加することで課題を解決できます！</a:t>
                      </a:r>
                    </a:p>
                  </a:txBody>
                  <a:tcPr marL="36000" marR="36000" marT="36000" marB="36000" anchor="ctr">
                    <a:solidFill>
                      <a:srgbClr val="FFC000"/>
                    </a:solidFill>
                  </a:tcPr>
                </a:tc>
                <a:extLst>
                  <a:ext uri="{0D108BD9-81ED-4DB2-BD59-A6C34878D82A}">
                    <a16:rowId xmlns:a16="http://schemas.microsoft.com/office/drawing/2014/main" val="10000"/>
                  </a:ext>
                </a:extLst>
              </a:tr>
              <a:tr h="432000">
                <a:tc>
                  <a:txBody>
                    <a:bodyPr/>
                    <a:lstStyle/>
                    <a:p>
                      <a:pPr algn="l"/>
                      <a:r>
                        <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　１．外国人を雇用するにあたって注意すべき点が</a:t>
                      </a:r>
                      <a:endParaRPr kumimoji="1" lang="en-US" altLang="ja-JP"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a:p>
                      <a:pPr algn="l"/>
                      <a:r>
                        <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　　　わからない</a:t>
                      </a:r>
                      <a:r>
                        <a:rPr kumimoji="1" lang="en-US" altLang="ja-JP"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a:t>
                      </a:r>
                      <a:endPar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nchor="ctr">
                    <a:solidFill>
                      <a:schemeClr val="bg1"/>
                    </a:solidFill>
                  </a:tcPr>
                </a:tc>
                <a:tc>
                  <a:txBody>
                    <a:bodyPr/>
                    <a:lstStyle/>
                    <a:p>
                      <a:pPr algn="l"/>
                      <a:r>
                        <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　１．入国管理法の改正ポイントをおさえ、外国人雇用　　　</a:t>
                      </a:r>
                      <a:endParaRPr kumimoji="1" lang="en-US" altLang="ja-JP"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a:p>
                      <a:pPr algn="l"/>
                      <a:r>
                        <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　　　における注意点を理解できる！</a:t>
                      </a:r>
                    </a:p>
                  </a:txBody>
                  <a:tcPr marL="36000" marR="36000" marT="36000" marB="36000" anchor="ctr"/>
                </a:tc>
                <a:extLst>
                  <a:ext uri="{0D108BD9-81ED-4DB2-BD59-A6C34878D82A}">
                    <a16:rowId xmlns:a16="http://schemas.microsoft.com/office/drawing/2014/main" val="10001"/>
                  </a:ext>
                </a:extLst>
              </a:tr>
              <a:tr h="432000">
                <a:tc>
                  <a:txBody>
                    <a:bodyPr/>
                    <a:lstStyle/>
                    <a:p>
                      <a:pPr algn="l"/>
                      <a:r>
                        <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　２．バイトテロ・ローパフォーマー社員など</a:t>
                      </a:r>
                      <a:endParaRPr kumimoji="1" lang="en-US" altLang="ja-JP"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a:p>
                      <a:pPr algn="l"/>
                      <a:r>
                        <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　　　問題社員の対応に困っている</a:t>
                      </a:r>
                      <a:r>
                        <a:rPr kumimoji="1" lang="en-US" altLang="ja-JP"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a:t>
                      </a:r>
                      <a:endPar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nchor="ctr">
                    <a:solidFill>
                      <a:schemeClr val="bg2">
                        <a:lumMod val="90000"/>
                      </a:schemeClr>
                    </a:solidFill>
                  </a:tcPr>
                </a:tc>
                <a:tc>
                  <a:txBody>
                    <a:bodyPr/>
                    <a:lstStyle/>
                    <a:p>
                      <a:pPr algn="l"/>
                      <a:r>
                        <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　２．近時新たに問題となっている問題社員について、</a:t>
                      </a:r>
                      <a:endParaRPr kumimoji="1" lang="en-US" altLang="ja-JP"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a:p>
                      <a:pPr algn="l"/>
                      <a:r>
                        <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　　　対応方法を理解できる！</a:t>
                      </a:r>
                    </a:p>
                  </a:txBody>
                  <a:tcPr marL="36000" marR="36000" marT="36000" marB="36000" anchor="ctr">
                    <a:solidFill>
                      <a:schemeClr val="bg1"/>
                    </a:solidFill>
                  </a:tcPr>
                </a:tc>
                <a:extLst>
                  <a:ext uri="{0D108BD9-81ED-4DB2-BD59-A6C34878D82A}">
                    <a16:rowId xmlns:a16="http://schemas.microsoft.com/office/drawing/2014/main" val="10002"/>
                  </a:ext>
                </a:extLst>
              </a:tr>
              <a:tr h="432000">
                <a:tc>
                  <a:txBody>
                    <a:bodyPr/>
                    <a:lstStyle/>
                    <a:p>
                      <a:pPr algn="l"/>
                      <a:r>
                        <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　３．中小企業を対象とした働き方改革が始まった</a:t>
                      </a:r>
                      <a:r>
                        <a:rPr kumimoji="1" lang="ja-JP" altLang="en-US" sz="1050" b="0" dirty="0" err="1">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け</a:t>
                      </a:r>
                      <a:endParaRPr kumimoji="1" lang="en-US" altLang="ja-JP"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a:p>
                      <a:pPr algn="l"/>
                      <a:r>
                        <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　　　ど、どの点に注意すべきかわからない</a:t>
                      </a:r>
                      <a:r>
                        <a:rPr kumimoji="1" lang="en-US" altLang="ja-JP"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a:t>
                      </a:r>
                      <a:endPar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nchor="ctr">
                    <a:solidFill>
                      <a:schemeClr val="bg1"/>
                    </a:solidFill>
                  </a:tcPr>
                </a:tc>
                <a:tc>
                  <a:txBody>
                    <a:bodyPr/>
                    <a:lstStyle/>
                    <a:p>
                      <a:pPr algn="l"/>
                      <a:r>
                        <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　３．中小企業における働き方改革の対応方法が理解で</a:t>
                      </a:r>
                      <a:endParaRPr kumimoji="1" lang="en-US" altLang="ja-JP"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a:p>
                      <a:pPr algn="l"/>
                      <a:r>
                        <a:rPr kumimoji="1" lang="ja-JP" altLang="en-US" sz="1050" b="0"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　　　きる！</a:t>
                      </a:r>
                    </a:p>
                  </a:txBody>
                  <a:tcPr marL="36000" marR="36000" marT="36000" marB="36000" anchor="ctr"/>
                </a:tc>
                <a:extLst>
                  <a:ext uri="{0D108BD9-81ED-4DB2-BD59-A6C34878D82A}">
                    <a16:rowId xmlns:a16="http://schemas.microsoft.com/office/drawing/2014/main" val="10003"/>
                  </a:ext>
                </a:extLst>
              </a:tr>
            </a:tbl>
          </a:graphicData>
        </a:graphic>
      </p:graphicFrame>
      <p:sp>
        <p:nvSpPr>
          <p:cNvPr id="34" name="右矢印 33"/>
          <p:cNvSpPr/>
          <p:nvPr/>
        </p:nvSpPr>
        <p:spPr>
          <a:xfrm>
            <a:off x="3298936" y="4128120"/>
            <a:ext cx="216024" cy="216024"/>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35" name="右矢印 34"/>
          <p:cNvSpPr/>
          <p:nvPr/>
        </p:nvSpPr>
        <p:spPr>
          <a:xfrm>
            <a:off x="3298936" y="4562708"/>
            <a:ext cx="216024" cy="216024"/>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36" name="右矢印 35"/>
          <p:cNvSpPr/>
          <p:nvPr/>
        </p:nvSpPr>
        <p:spPr>
          <a:xfrm>
            <a:off x="3298936" y="4997296"/>
            <a:ext cx="216024" cy="216024"/>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latin typeface="UD デジタル 教科書体 NP-B" panose="02020700000000000000" pitchFamily="18" charset="-128"/>
              <a:ea typeface="UD デジタル 教科書体 NP-B" panose="02020700000000000000" pitchFamily="18" charset="-128"/>
              <a:cs typeface="Meiryo UI"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4012046695"/>
              </p:ext>
            </p:extLst>
          </p:nvPr>
        </p:nvGraphicFramePr>
        <p:xfrm>
          <a:off x="0" y="6782215"/>
          <a:ext cx="6856413" cy="1885774"/>
        </p:xfrm>
        <a:graphic>
          <a:graphicData uri="http://schemas.openxmlformats.org/drawingml/2006/table">
            <a:tbl>
              <a:tblPr firstRow="1" bandRow="1">
                <a:tableStyleId>{5940675A-B579-460E-94D1-54222C63F5DA}</a:tableStyleId>
              </a:tblPr>
              <a:tblGrid>
                <a:gridCol w="548680">
                  <a:extLst>
                    <a:ext uri="{9D8B030D-6E8A-4147-A177-3AD203B41FA5}">
                      <a16:colId xmlns:a16="http://schemas.microsoft.com/office/drawing/2014/main" val="20000"/>
                    </a:ext>
                  </a:extLst>
                </a:gridCol>
                <a:gridCol w="1736791">
                  <a:extLst>
                    <a:ext uri="{9D8B030D-6E8A-4147-A177-3AD203B41FA5}">
                      <a16:colId xmlns:a16="http://schemas.microsoft.com/office/drawing/2014/main" val="20001"/>
                    </a:ext>
                  </a:extLst>
                </a:gridCol>
                <a:gridCol w="567465">
                  <a:extLst>
                    <a:ext uri="{9D8B030D-6E8A-4147-A177-3AD203B41FA5}">
                      <a16:colId xmlns:a16="http://schemas.microsoft.com/office/drawing/2014/main" val="20002"/>
                    </a:ext>
                  </a:extLst>
                </a:gridCol>
                <a:gridCol w="1718006">
                  <a:extLst>
                    <a:ext uri="{9D8B030D-6E8A-4147-A177-3AD203B41FA5}">
                      <a16:colId xmlns:a16="http://schemas.microsoft.com/office/drawing/2014/main" val="20003"/>
                    </a:ext>
                  </a:extLst>
                </a:gridCol>
                <a:gridCol w="586250">
                  <a:extLst>
                    <a:ext uri="{9D8B030D-6E8A-4147-A177-3AD203B41FA5}">
                      <a16:colId xmlns:a16="http://schemas.microsoft.com/office/drawing/2014/main" val="20004"/>
                    </a:ext>
                  </a:extLst>
                </a:gridCol>
                <a:gridCol w="1699221">
                  <a:extLst>
                    <a:ext uri="{9D8B030D-6E8A-4147-A177-3AD203B41FA5}">
                      <a16:colId xmlns:a16="http://schemas.microsoft.com/office/drawing/2014/main" val="20005"/>
                    </a:ext>
                  </a:extLst>
                </a:gridCol>
              </a:tblGrid>
              <a:tr h="360000">
                <a:tc grid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UD デジタル 教科書体 NP-B" panose="02020700000000000000" pitchFamily="18" charset="-128"/>
                          <a:ea typeface="UD デジタル 教科書体 NP-B" panose="02020700000000000000" pitchFamily="18" charset="-128"/>
                          <a:cs typeface="Meiryo UI" pitchFamily="50" charset="-128"/>
                        </a:rPr>
                        <a:t>セミナーのお申込みは下記を記載のうえ、</a:t>
                      </a:r>
                      <a:r>
                        <a:rPr kumimoji="1" lang="en-US" altLang="ja-JP" sz="1200" b="1" i="0" u="none" strike="noStrike" kern="1200" cap="none" spc="0" normalizeH="0" baseline="0" noProof="0" dirty="0">
                          <a:ln>
                            <a:noFill/>
                          </a:ln>
                          <a:solidFill>
                            <a:prstClr val="white"/>
                          </a:solidFill>
                          <a:effectLst/>
                          <a:uLnTx/>
                          <a:uFillTx/>
                          <a:latin typeface="UD デジタル 教科書体 NP-B" panose="02020700000000000000" pitchFamily="18" charset="-128"/>
                          <a:ea typeface="UD デジタル 教科書体 NP-B" panose="02020700000000000000" pitchFamily="18" charset="-128"/>
                          <a:cs typeface="Meiryo UI" pitchFamily="50" charset="-128"/>
                        </a:rPr>
                        <a:t>FAX</a:t>
                      </a:r>
                      <a:r>
                        <a:rPr kumimoji="1" lang="ja-JP" altLang="en-US" sz="1200" b="1" i="0" u="none" strike="noStrike" kern="1200" cap="none" spc="0" normalizeH="0" baseline="0" noProof="0" dirty="0" err="1">
                          <a:ln>
                            <a:noFill/>
                          </a:ln>
                          <a:solidFill>
                            <a:prstClr val="white"/>
                          </a:solidFill>
                          <a:effectLst/>
                          <a:uLnTx/>
                          <a:uFillTx/>
                          <a:latin typeface="UD デジタル 教科書体 NP-B" panose="02020700000000000000" pitchFamily="18" charset="-128"/>
                          <a:ea typeface="UD デジタル 教科書体 NP-B" panose="02020700000000000000" pitchFamily="18" charset="-128"/>
                          <a:cs typeface="Meiryo UI" pitchFamily="50" charset="-128"/>
                        </a:rPr>
                        <a:t>にてご送</a:t>
                      </a:r>
                      <a:r>
                        <a:rPr kumimoji="1" lang="ja-JP" altLang="en-US" sz="1200" b="1" i="0" u="none" strike="noStrike" kern="1200" cap="none" spc="0" normalizeH="0" baseline="0" noProof="0" dirty="0">
                          <a:ln>
                            <a:noFill/>
                          </a:ln>
                          <a:solidFill>
                            <a:prstClr val="white"/>
                          </a:solidFill>
                          <a:effectLst/>
                          <a:uLnTx/>
                          <a:uFillTx/>
                          <a:latin typeface="UD デジタル 教科書体 NP-B" panose="02020700000000000000" pitchFamily="18" charset="-128"/>
                          <a:ea typeface="UD デジタル 教科書体 NP-B" panose="02020700000000000000" pitchFamily="18" charset="-128"/>
                          <a:cs typeface="Meiryo UI" pitchFamily="50" charset="-128"/>
                        </a:rPr>
                        <a:t>信下さい。</a:t>
                      </a:r>
                      <a:r>
                        <a:rPr kumimoji="1" lang="en-US" altLang="ja-JP" sz="1400" b="1" i="0" u="none" strike="noStrike" kern="1200" cap="none" spc="0" normalizeH="0" baseline="0" noProof="0" dirty="0">
                          <a:ln>
                            <a:noFill/>
                          </a:ln>
                          <a:solidFill>
                            <a:prstClr val="white"/>
                          </a:solidFill>
                          <a:effectLst/>
                          <a:uLnTx/>
                          <a:uFillTx/>
                          <a:latin typeface="UD デジタル 教科書体 NP-B" panose="02020700000000000000" pitchFamily="18" charset="-128"/>
                          <a:ea typeface="UD デジタル 教科書体 NP-B" panose="02020700000000000000" pitchFamily="18" charset="-128"/>
                          <a:cs typeface="Meiryo UI" pitchFamily="50" charset="-128"/>
                        </a:rPr>
                        <a:t>FAX</a:t>
                      </a:r>
                      <a:r>
                        <a:rPr kumimoji="1" lang="ja-JP" altLang="en-US" sz="1400" b="1" i="0" u="none" strike="noStrike" kern="1200" cap="none" spc="0" normalizeH="0" baseline="0" noProof="0" dirty="0">
                          <a:ln>
                            <a:noFill/>
                          </a:ln>
                          <a:solidFill>
                            <a:prstClr val="white"/>
                          </a:solidFill>
                          <a:effectLst/>
                          <a:uLnTx/>
                          <a:uFillTx/>
                          <a:latin typeface="UD デジタル 教科書体 NP-B" panose="02020700000000000000" pitchFamily="18" charset="-128"/>
                          <a:ea typeface="UD デジタル 教科書体 NP-B" panose="02020700000000000000" pitchFamily="18" charset="-128"/>
                          <a:cs typeface="Meiryo UI" pitchFamily="50" charset="-128"/>
                        </a:rPr>
                        <a:t>：</a:t>
                      </a:r>
                      <a:r>
                        <a:rPr kumimoji="1" lang="en-US" altLang="ja-JP" sz="1400" b="1" i="0" u="none" strike="noStrike" kern="1200" cap="none" spc="0" normalizeH="0" baseline="0" noProof="0" dirty="0">
                          <a:ln>
                            <a:noFill/>
                          </a:ln>
                          <a:solidFill>
                            <a:prstClr val="white"/>
                          </a:solidFill>
                          <a:effectLst/>
                          <a:uLnTx/>
                          <a:uFillTx/>
                          <a:latin typeface="UD デジタル 教科書体 NP-B" panose="02020700000000000000" pitchFamily="18" charset="-128"/>
                          <a:ea typeface="UD デジタル 教科書体 NP-B" panose="02020700000000000000" pitchFamily="18" charset="-128"/>
                          <a:cs typeface="Meiryo UI" pitchFamily="50" charset="-128"/>
                        </a:rPr>
                        <a:t>078-382-3530</a:t>
                      </a:r>
                      <a:endParaRPr kumimoji="1" lang="ja-JP" altLang="en-US" sz="1000" b="1" dirty="0">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nchor="ctr">
                    <a:solidFill>
                      <a:schemeClr val="tx1"/>
                    </a:solidFill>
                  </a:tcPr>
                </a:tc>
                <a:tc hMerge="1">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dirty="0">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nchor="ctr">
                    <a:solidFill>
                      <a:schemeClr val="bg1"/>
                    </a:solidFill>
                  </a:tcPr>
                </a:tc>
                <a:tc hMerge="1">
                  <a:txBody>
                    <a:bodyPr/>
                    <a:lstStyle/>
                    <a:p>
                      <a:endParaRPr kumimoji="1" lang="ja-JP" altLang="en-US" sz="800" b="1" dirty="0">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nchor="c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solidFill>
                      <a:schemeClr val="bg1"/>
                    </a:solidFill>
                  </a:tcPr>
                </a:tc>
                <a:extLst>
                  <a:ext uri="{0D108BD9-81ED-4DB2-BD59-A6C34878D82A}">
                    <a16:rowId xmlns:a16="http://schemas.microsoft.com/office/drawing/2014/main" val="1748813270"/>
                  </a:ext>
                </a:extLst>
              </a:tr>
              <a:tr h="57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UD デジタル 教科書体 NP-B" panose="02020700000000000000" pitchFamily="18" charset="-128"/>
                          <a:ea typeface="UD デジタル 教科書体 NP-B" panose="02020700000000000000" pitchFamily="18" charset="-128"/>
                          <a:cs typeface="Meiryo UI" pitchFamily="50" charset="-128"/>
                        </a:rPr>
                        <a:t>貴社名</a:t>
                      </a:r>
                    </a:p>
                  </a:txBody>
                  <a:tcPr marL="36000" marR="36000" marT="36000" marB="36000" anchor="ctr">
                    <a:solidFill>
                      <a:schemeClr val="bg1"/>
                    </a:solidFill>
                  </a:tcPr>
                </a:tc>
                <a:tc>
                  <a:txBody>
                    <a:bodyPr/>
                    <a:lstStyle/>
                    <a:p>
                      <a:pPr>
                        <a:lnSpc>
                          <a:spcPct val="100000"/>
                        </a:lnSpc>
                      </a:pPr>
                      <a:endParaRPr kumimoji="1" lang="ja-JP" altLang="en-US" sz="1100" b="1" dirty="0">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UD デジタル 教科書体 NP-B" panose="02020700000000000000" pitchFamily="18" charset="-128"/>
                          <a:ea typeface="UD デジタル 教科書体 NP-B" panose="02020700000000000000" pitchFamily="18" charset="-128"/>
                          <a:cs typeface="Meiryo UI" pitchFamily="50" charset="-128"/>
                        </a:rPr>
                        <a:t>ご住所</a:t>
                      </a:r>
                    </a:p>
                  </a:txBody>
                  <a:tcPr marL="36000" marR="36000" marT="36000" marB="36000" anchor="ctr">
                    <a:solidFill>
                      <a:schemeClr val="bg1"/>
                    </a:solidFill>
                  </a:tcPr>
                </a:tc>
                <a:tc>
                  <a:txBody>
                    <a:bodyPr/>
                    <a:lstStyle/>
                    <a:p>
                      <a:pPr>
                        <a:lnSpc>
                          <a:spcPct val="100000"/>
                        </a:lnSpc>
                      </a:pPr>
                      <a:endParaRPr kumimoji="1" lang="ja-JP" altLang="en-US" sz="800" b="1" dirty="0">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eiryo UI" pitchFamily="50" charset="-128"/>
                        </a:rPr>
                        <a:t>電話番号</a:t>
                      </a:r>
                    </a:p>
                  </a:txBody>
                  <a:tcPr marL="36000" marR="36000" marT="36000" marB="36000"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solidFill>
                      <a:schemeClr val="bg1"/>
                    </a:solidFill>
                  </a:tcPr>
                </a:tc>
                <a:extLst>
                  <a:ext uri="{0D108BD9-81ED-4DB2-BD59-A6C34878D82A}">
                    <a16:rowId xmlns:a16="http://schemas.microsoft.com/office/drawing/2014/main" val="10000"/>
                  </a:ext>
                </a:extLst>
              </a:tr>
              <a:tr h="9497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UD デジタル 教科書体 NP-B" panose="02020700000000000000" pitchFamily="18" charset="-128"/>
                          <a:ea typeface="UD デジタル 教科書体 NP-B" panose="02020700000000000000" pitchFamily="18" charset="-128"/>
                          <a:cs typeface="Meiryo UI" pitchFamily="50" charset="-128"/>
                        </a:rPr>
                        <a:t>参加者</a:t>
                      </a:r>
                      <a:r>
                        <a:rPr kumimoji="1" lang="ja-JP" altLang="en-US" sz="700" b="1" dirty="0">
                          <a:latin typeface="UD デジタル 教科書体 NP-B" panose="02020700000000000000" pitchFamily="18" charset="-128"/>
                          <a:ea typeface="UD デジタル 教科書体 NP-B" panose="02020700000000000000" pitchFamily="18" charset="-128"/>
                          <a:cs typeface="Meiryo UI" pitchFamily="50" charset="-128"/>
                        </a:rPr>
                        <a:t>（一人目）</a:t>
                      </a:r>
                      <a:endParaRPr kumimoji="1" lang="en-US" altLang="ja-JP" sz="1000" b="1" dirty="0">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nchor="ctr">
                    <a:solidFill>
                      <a:schemeClr val="bg1"/>
                    </a:solidFill>
                  </a:tcPr>
                </a:tc>
                <a:tc>
                  <a:txBody>
                    <a:bodyPr/>
                    <a:lstStyle/>
                    <a:p>
                      <a:pPr>
                        <a:lnSpc>
                          <a:spcPct val="100000"/>
                        </a:lnSpc>
                      </a:pPr>
                      <a:r>
                        <a:rPr kumimoji="1" lang="ja-JP" altLang="en-US" sz="1200" b="1" dirty="0">
                          <a:latin typeface="UD デジタル 教科書体 NP-B" panose="02020700000000000000" pitchFamily="18" charset="-128"/>
                          <a:ea typeface="UD デジタル 教科書体 NP-B" panose="02020700000000000000" pitchFamily="18" charset="-128"/>
                          <a:cs typeface="Meiryo UI" pitchFamily="50" charset="-128"/>
                        </a:rPr>
                        <a:t>ご芳名：</a:t>
                      </a:r>
                      <a:endParaRPr kumimoji="1" lang="en-US" altLang="ja-JP" sz="1200" b="1" dirty="0">
                        <a:latin typeface="UD デジタル 教科書体 NP-B" panose="02020700000000000000" pitchFamily="18" charset="-128"/>
                        <a:ea typeface="UD デジタル 教科書体 NP-B" panose="02020700000000000000" pitchFamily="18" charset="-128"/>
                        <a:cs typeface="Meiryo UI" pitchFamily="50" charset="-128"/>
                      </a:endParaRPr>
                    </a:p>
                    <a:p>
                      <a:pPr>
                        <a:lnSpc>
                          <a:spcPct val="100000"/>
                        </a:lnSpc>
                      </a:pPr>
                      <a:r>
                        <a:rPr kumimoji="1" lang="ja-JP" altLang="en-US" sz="800" b="1" dirty="0">
                          <a:latin typeface="UD デジタル 教科書体 NP-B" panose="02020700000000000000" pitchFamily="18" charset="-128"/>
                          <a:ea typeface="UD デジタル 教科書体 NP-B" panose="02020700000000000000" pitchFamily="18" charset="-128"/>
                          <a:cs typeface="Meiryo UI" pitchFamily="50" charset="-128"/>
                        </a:rPr>
                        <a:t>御役職：　　</a:t>
                      </a:r>
                      <a:endParaRPr kumimoji="1" lang="en-US" altLang="ja-JP" sz="800" b="1" dirty="0">
                        <a:latin typeface="UD デジタル 教科書体 NP-B" panose="02020700000000000000" pitchFamily="18" charset="-128"/>
                        <a:ea typeface="UD デジタル 教科書体 NP-B" panose="02020700000000000000" pitchFamily="18"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UD デジタル 教科書体 NP-B" panose="02020700000000000000" pitchFamily="18" charset="-128"/>
                          <a:ea typeface="UD デジタル 教科書体 NP-B" panose="02020700000000000000" pitchFamily="18" charset="-128"/>
                          <a:cs typeface="Meiryo UI" pitchFamily="50" charset="-128"/>
                        </a:rPr>
                        <a:t>&lt;</a:t>
                      </a:r>
                      <a:r>
                        <a:rPr kumimoji="1" lang="ja-JP" altLang="en-US" sz="800" b="1" dirty="0">
                          <a:latin typeface="UD デジタル 教科書体 NP-B" panose="02020700000000000000" pitchFamily="18" charset="-128"/>
                          <a:ea typeface="UD デジタル 教科書体 NP-B" panose="02020700000000000000" pitchFamily="18" charset="-128"/>
                          <a:cs typeface="Meiryo UI" pitchFamily="50" charset="-128"/>
                        </a:rPr>
                        <a:t>参加セミナー</a:t>
                      </a:r>
                      <a:r>
                        <a:rPr kumimoji="1" lang="en-US" altLang="ja-JP" sz="800" b="1" dirty="0">
                          <a:latin typeface="UD デジタル 教科書体 NP-B" panose="02020700000000000000" pitchFamily="18" charset="-128"/>
                          <a:ea typeface="UD デジタル 教科書体 NP-B" panose="02020700000000000000" pitchFamily="18" charset="-128"/>
                          <a:cs typeface="Meiryo UI" pitchFamily="50" charset="-128"/>
                        </a:rPr>
                        <a:t>&gt;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latin typeface="UD デジタル 教科書体 NP-B" panose="02020700000000000000" pitchFamily="18" charset="-128"/>
                          <a:ea typeface="UD デジタル 教科書体 NP-B" panose="02020700000000000000" pitchFamily="18" charset="-128"/>
                          <a:cs typeface="Meiryo UI" pitchFamily="50" charset="-128"/>
                        </a:rPr>
                        <a:t>□外国人労働者対応（５</a:t>
                      </a:r>
                      <a:r>
                        <a:rPr kumimoji="1" lang="en-US" altLang="ja-JP" sz="900" b="1" dirty="0">
                          <a:latin typeface="UD デジタル 教科書体 NP-B" panose="02020700000000000000" pitchFamily="18" charset="-128"/>
                          <a:ea typeface="UD デジタル 教科書体 NP-B" panose="02020700000000000000" pitchFamily="18" charset="-128"/>
                          <a:cs typeface="Meiryo UI" pitchFamily="50" charset="-128"/>
                        </a:rPr>
                        <a:t>/</a:t>
                      </a:r>
                      <a:r>
                        <a:rPr kumimoji="1" lang="ja-JP" altLang="en-US" sz="900" b="1" dirty="0">
                          <a:latin typeface="UD デジタル 教科書体 NP-B" panose="02020700000000000000" pitchFamily="18" charset="-128"/>
                          <a:ea typeface="UD デジタル 教科書体 NP-B" panose="02020700000000000000" pitchFamily="18" charset="-128"/>
                          <a:cs typeface="Meiryo UI" pitchFamily="50" charset="-128"/>
                        </a:rPr>
                        <a:t>９）</a:t>
                      </a:r>
                      <a:endParaRPr kumimoji="1" lang="en-US" altLang="ja-JP" sz="900" b="1" dirty="0">
                        <a:latin typeface="UD デジタル 教科書体 NP-B" panose="02020700000000000000" pitchFamily="18" charset="-128"/>
                        <a:ea typeface="UD デジタル 教科書体 NP-B" panose="02020700000000000000" pitchFamily="18"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latin typeface="UD デジタル 教科書体 NP-B" panose="02020700000000000000" pitchFamily="18" charset="-128"/>
                          <a:ea typeface="UD デジタル 教科書体 NP-B" panose="02020700000000000000" pitchFamily="18" charset="-128"/>
                          <a:cs typeface="Meiryo UI" pitchFamily="50" charset="-128"/>
                        </a:rPr>
                        <a:t>□問題社員対応（９</a:t>
                      </a:r>
                      <a:r>
                        <a:rPr kumimoji="1" lang="en-US" altLang="ja-JP" sz="900" b="1" dirty="0">
                          <a:latin typeface="UD デジタル 教科書体 NP-B" panose="02020700000000000000" pitchFamily="18" charset="-128"/>
                          <a:ea typeface="UD デジタル 教科書体 NP-B" panose="02020700000000000000" pitchFamily="18" charset="-128"/>
                          <a:cs typeface="Meiryo UI" pitchFamily="50" charset="-128"/>
                        </a:rPr>
                        <a:t>/12</a:t>
                      </a:r>
                      <a:r>
                        <a:rPr kumimoji="1" lang="ja-JP" altLang="en-US" sz="900" b="1" dirty="0">
                          <a:latin typeface="UD デジタル 教科書体 NP-B" panose="02020700000000000000" pitchFamily="18" charset="-128"/>
                          <a:ea typeface="UD デジタル 教科書体 NP-B" panose="02020700000000000000" pitchFamily="18" charset="-128"/>
                          <a:cs typeface="Meiryo UI" pitchFamily="50" charset="-128"/>
                        </a:rPr>
                        <a:t>）</a:t>
                      </a:r>
                      <a:endParaRPr kumimoji="1" lang="en-US" altLang="ja-JP" sz="900" b="1" dirty="0">
                        <a:latin typeface="UD デジタル 教科書体 NP-B" panose="02020700000000000000" pitchFamily="18" charset="-128"/>
                        <a:ea typeface="UD デジタル 教科書体 NP-B" panose="02020700000000000000" pitchFamily="18"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latin typeface="UD デジタル 教科書体 NP-B" panose="02020700000000000000" pitchFamily="18" charset="-128"/>
                          <a:ea typeface="UD デジタル 教科書体 NP-B" panose="02020700000000000000" pitchFamily="18" charset="-128"/>
                          <a:cs typeface="Meiryo UI" pitchFamily="50" charset="-128"/>
                        </a:rPr>
                        <a:t>□働き方改革対応（１</a:t>
                      </a:r>
                      <a:r>
                        <a:rPr kumimoji="1" lang="en-US" altLang="ja-JP" sz="900" b="1" dirty="0">
                          <a:latin typeface="UD デジタル 教科書体 NP-B" panose="02020700000000000000" pitchFamily="18" charset="-128"/>
                          <a:ea typeface="UD デジタル 教科書体 NP-B" panose="02020700000000000000" pitchFamily="18" charset="-128"/>
                          <a:cs typeface="Meiryo UI" pitchFamily="50" charset="-128"/>
                        </a:rPr>
                        <a:t>/</a:t>
                      </a:r>
                      <a:r>
                        <a:rPr kumimoji="1" lang="ja-JP" altLang="en-US" sz="900" b="1" dirty="0">
                          <a:latin typeface="UD デジタル 教科書体 NP-B" panose="02020700000000000000" pitchFamily="18" charset="-128"/>
                          <a:ea typeface="UD デジタル 教科書体 NP-B" panose="02020700000000000000" pitchFamily="18" charset="-128"/>
                          <a:cs typeface="Meiryo UI" pitchFamily="50" charset="-128"/>
                        </a:rPr>
                        <a:t>９）</a:t>
                      </a:r>
                    </a:p>
                  </a:txBody>
                  <a:tcPr marL="36000" marR="36000" marT="36000" marB="36000">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UD デジタル 教科書体 NP-B" panose="02020700000000000000" pitchFamily="18" charset="-128"/>
                          <a:ea typeface="UD デジタル 教科書体 NP-B" panose="02020700000000000000" pitchFamily="18" charset="-128"/>
                          <a:cs typeface="Meiryo UI" pitchFamily="50" charset="-128"/>
                        </a:rPr>
                        <a:t>参加者</a:t>
                      </a:r>
                      <a:r>
                        <a:rPr kumimoji="1" lang="ja-JP" altLang="en-US" sz="700" b="1" dirty="0">
                          <a:latin typeface="UD デジタル 教科書体 NP-B" panose="02020700000000000000" pitchFamily="18" charset="-128"/>
                          <a:ea typeface="UD デジタル 教科書体 NP-B" panose="02020700000000000000" pitchFamily="18" charset="-128"/>
                          <a:cs typeface="Meiryo UI" pitchFamily="50" charset="-128"/>
                        </a:rPr>
                        <a:t>（二人目）</a:t>
                      </a:r>
                      <a:endParaRPr kumimoji="1" lang="en-US" altLang="ja-JP" sz="1000" b="1" dirty="0">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nchor="ctr">
                    <a:solidFill>
                      <a:schemeClr val="bg1"/>
                    </a:solidFill>
                  </a:tcPr>
                </a:tc>
                <a:tc>
                  <a:txBody>
                    <a:bodyPr/>
                    <a:lstStyle/>
                    <a:p>
                      <a:pPr>
                        <a:lnSpc>
                          <a:spcPct val="100000"/>
                        </a:lnSpc>
                      </a:pPr>
                      <a:r>
                        <a:rPr kumimoji="1" lang="ja-JP" altLang="en-US" sz="1200" b="1" dirty="0">
                          <a:latin typeface="UD デジタル 教科書体 NP-B" panose="02020700000000000000" pitchFamily="18" charset="-128"/>
                          <a:ea typeface="UD デジタル 教科書体 NP-B" panose="02020700000000000000" pitchFamily="18" charset="-128"/>
                          <a:cs typeface="Meiryo UI" pitchFamily="50" charset="-128"/>
                        </a:rPr>
                        <a:t>ご芳名：</a:t>
                      </a:r>
                      <a:endParaRPr kumimoji="1" lang="en-US" altLang="ja-JP" sz="1200" b="1" dirty="0">
                        <a:latin typeface="UD デジタル 教科書体 NP-B" panose="02020700000000000000" pitchFamily="18" charset="-128"/>
                        <a:ea typeface="UD デジタル 教科書体 NP-B" panose="02020700000000000000" pitchFamily="18" charset="-128"/>
                        <a:cs typeface="Meiryo UI" pitchFamily="50" charset="-128"/>
                      </a:endParaRPr>
                    </a:p>
                    <a:p>
                      <a:pPr>
                        <a:lnSpc>
                          <a:spcPct val="100000"/>
                        </a:lnSpc>
                      </a:pPr>
                      <a:r>
                        <a:rPr kumimoji="1" lang="ja-JP" altLang="en-US" sz="800" b="1" dirty="0">
                          <a:latin typeface="UD デジタル 教科書体 NP-B" panose="02020700000000000000" pitchFamily="18" charset="-128"/>
                          <a:ea typeface="UD デジタル 教科書体 NP-B" panose="02020700000000000000" pitchFamily="18" charset="-128"/>
                          <a:cs typeface="Meiryo UI" pitchFamily="50" charset="-128"/>
                        </a:rPr>
                        <a:t>御役職：　　</a:t>
                      </a:r>
                      <a:endParaRPr kumimoji="1" lang="en-US" altLang="ja-JP" sz="800" b="1" dirty="0">
                        <a:latin typeface="UD デジタル 教科書体 NP-B" panose="02020700000000000000" pitchFamily="18" charset="-128"/>
                        <a:ea typeface="UD デジタル 教科書体 NP-B" panose="02020700000000000000" pitchFamily="18"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UD デジタル 教科書体 NP-B" panose="02020700000000000000" pitchFamily="18" charset="-128"/>
                          <a:ea typeface="UD デジタル 教科書体 NP-B" panose="02020700000000000000" pitchFamily="18" charset="-128"/>
                          <a:cs typeface="Meiryo UI" pitchFamily="50" charset="-128"/>
                        </a:rPr>
                        <a:t>&lt;</a:t>
                      </a:r>
                      <a:r>
                        <a:rPr kumimoji="1" lang="ja-JP" altLang="en-US" sz="800" b="1" dirty="0">
                          <a:latin typeface="UD デジタル 教科書体 NP-B" panose="02020700000000000000" pitchFamily="18" charset="-128"/>
                          <a:ea typeface="UD デジタル 教科書体 NP-B" panose="02020700000000000000" pitchFamily="18" charset="-128"/>
                          <a:cs typeface="Meiryo UI" pitchFamily="50" charset="-128"/>
                        </a:rPr>
                        <a:t>参加セミナー＞</a:t>
                      </a:r>
                      <a:endParaRPr kumimoji="1" lang="en-US" altLang="ja-JP" sz="700" b="1" dirty="0">
                        <a:latin typeface="UD デジタル 教科書体 NP-B" panose="02020700000000000000" pitchFamily="18" charset="-128"/>
                        <a:ea typeface="UD デジタル 教科書体 NP-B" panose="02020700000000000000" pitchFamily="18"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latin typeface="UD デジタル 教科書体 NP-B" panose="02020700000000000000" pitchFamily="18" charset="-128"/>
                          <a:ea typeface="UD デジタル 教科書体 NP-B" panose="02020700000000000000" pitchFamily="18" charset="-128"/>
                          <a:cs typeface="Meiryo UI" pitchFamily="50" charset="-128"/>
                        </a:rPr>
                        <a:t>□外国人労働者対応（５</a:t>
                      </a:r>
                      <a:r>
                        <a:rPr kumimoji="1" lang="en-US" altLang="ja-JP" sz="900" b="1" dirty="0">
                          <a:latin typeface="UD デジタル 教科書体 NP-B" panose="02020700000000000000" pitchFamily="18" charset="-128"/>
                          <a:ea typeface="UD デジタル 教科書体 NP-B" panose="02020700000000000000" pitchFamily="18" charset="-128"/>
                          <a:cs typeface="Meiryo UI" pitchFamily="50" charset="-128"/>
                        </a:rPr>
                        <a:t>/</a:t>
                      </a:r>
                      <a:r>
                        <a:rPr kumimoji="1" lang="ja-JP" altLang="en-US" sz="900" b="1" dirty="0">
                          <a:latin typeface="UD デジタル 教科書体 NP-B" panose="02020700000000000000" pitchFamily="18" charset="-128"/>
                          <a:ea typeface="UD デジタル 教科書体 NP-B" panose="02020700000000000000" pitchFamily="18" charset="-128"/>
                          <a:cs typeface="Meiryo UI" pitchFamily="50" charset="-128"/>
                        </a:rPr>
                        <a:t>９）</a:t>
                      </a:r>
                      <a:endParaRPr kumimoji="1" lang="en-US" altLang="ja-JP" sz="900" b="1" dirty="0">
                        <a:latin typeface="UD デジタル 教科書体 NP-B" panose="02020700000000000000" pitchFamily="18" charset="-128"/>
                        <a:ea typeface="UD デジタル 教科書体 NP-B" panose="02020700000000000000" pitchFamily="18"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latin typeface="UD デジタル 教科書体 NP-B" panose="02020700000000000000" pitchFamily="18" charset="-128"/>
                          <a:ea typeface="UD デジタル 教科書体 NP-B" panose="02020700000000000000" pitchFamily="18" charset="-128"/>
                          <a:cs typeface="Meiryo UI" pitchFamily="50" charset="-128"/>
                        </a:rPr>
                        <a:t>□問題社員対応（９</a:t>
                      </a:r>
                      <a:r>
                        <a:rPr kumimoji="1" lang="en-US" altLang="ja-JP" sz="900" b="1" dirty="0">
                          <a:latin typeface="UD デジタル 教科書体 NP-B" panose="02020700000000000000" pitchFamily="18" charset="-128"/>
                          <a:ea typeface="UD デジタル 教科書体 NP-B" panose="02020700000000000000" pitchFamily="18" charset="-128"/>
                          <a:cs typeface="Meiryo UI" pitchFamily="50" charset="-128"/>
                        </a:rPr>
                        <a:t>/12</a:t>
                      </a:r>
                      <a:r>
                        <a:rPr kumimoji="1" lang="ja-JP" altLang="en-US" sz="900" b="1" dirty="0">
                          <a:latin typeface="UD デジタル 教科書体 NP-B" panose="02020700000000000000" pitchFamily="18" charset="-128"/>
                          <a:ea typeface="UD デジタル 教科書体 NP-B" panose="02020700000000000000" pitchFamily="18" charset="-128"/>
                          <a:cs typeface="Meiryo UI" pitchFamily="50" charset="-128"/>
                        </a:rPr>
                        <a:t>）</a:t>
                      </a:r>
                      <a:endParaRPr kumimoji="1" lang="en-US" altLang="ja-JP" sz="900" b="1" dirty="0">
                        <a:latin typeface="UD デジタル 教科書体 NP-B" panose="02020700000000000000" pitchFamily="18" charset="-128"/>
                        <a:ea typeface="UD デジタル 教科書体 NP-B" panose="02020700000000000000" pitchFamily="18"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latin typeface="UD デジタル 教科書体 NP-B" panose="02020700000000000000" pitchFamily="18" charset="-128"/>
                          <a:ea typeface="UD デジタル 教科書体 NP-B" panose="02020700000000000000" pitchFamily="18" charset="-128"/>
                          <a:cs typeface="Meiryo UI" pitchFamily="50" charset="-128"/>
                        </a:rPr>
                        <a:t>□働き方改革対応（１</a:t>
                      </a:r>
                      <a:r>
                        <a:rPr kumimoji="1" lang="en-US" altLang="ja-JP" sz="900" b="1" dirty="0">
                          <a:latin typeface="UD デジタル 教科書体 NP-B" panose="02020700000000000000" pitchFamily="18" charset="-128"/>
                          <a:ea typeface="UD デジタル 教科書体 NP-B" panose="02020700000000000000" pitchFamily="18" charset="-128"/>
                          <a:cs typeface="Meiryo UI" pitchFamily="50" charset="-128"/>
                        </a:rPr>
                        <a:t>/</a:t>
                      </a:r>
                      <a:r>
                        <a:rPr kumimoji="1" lang="ja-JP" altLang="en-US" sz="900" b="1" dirty="0">
                          <a:latin typeface="UD デジタル 教科書体 NP-B" panose="02020700000000000000" pitchFamily="18" charset="-128"/>
                          <a:ea typeface="UD デジタル 教科書体 NP-B" panose="02020700000000000000" pitchFamily="18" charset="-128"/>
                          <a:cs typeface="Meiryo UI" pitchFamily="50" charset="-128"/>
                        </a:rPr>
                        <a:t>９）</a:t>
                      </a:r>
                    </a:p>
                  </a:txBody>
                  <a:tcPr marL="36000" marR="36000" marT="36000" marB="36000">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eiryo UI" pitchFamily="50" charset="-128"/>
                        </a:rPr>
                        <a:t>メール</a:t>
                      </a:r>
                      <a:endParaRPr kumimoji="1" lang="en-US" altLang="ja-JP" sz="10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eiryo UI"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eiryo UI" pitchFamily="50" charset="-128"/>
                        </a:rPr>
                        <a:t>アドレス</a:t>
                      </a:r>
                      <a:endParaRPr kumimoji="1" lang="en-US" altLang="ja-JP" sz="10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latin typeface="UD デジタル 教科書体 NP-B" panose="02020700000000000000" pitchFamily="18" charset="-128"/>
                        <a:ea typeface="UD デジタル 教科書体 NP-B" panose="02020700000000000000" pitchFamily="18" charset="-128"/>
                        <a:cs typeface="Meiryo UI" pitchFamily="50" charset="-128"/>
                      </a:endParaRPr>
                    </a:p>
                  </a:txBody>
                  <a:tcPr marL="36000" marR="36000" marT="36000" marB="36000">
                    <a:solidFill>
                      <a:schemeClr val="bg1"/>
                    </a:solidFill>
                  </a:tcPr>
                </a:tc>
                <a:extLst>
                  <a:ext uri="{0D108BD9-81ED-4DB2-BD59-A6C34878D82A}">
                    <a16:rowId xmlns:a16="http://schemas.microsoft.com/office/drawing/2014/main" val="10001"/>
                  </a:ext>
                </a:extLst>
              </a:tr>
            </a:tbl>
          </a:graphicData>
        </a:graphic>
      </p:graphicFrame>
      <p:cxnSp>
        <p:nvCxnSpPr>
          <p:cNvPr id="29" name="直線コネクタ 28"/>
          <p:cNvCxnSpPr/>
          <p:nvPr/>
        </p:nvCxnSpPr>
        <p:spPr>
          <a:xfrm>
            <a:off x="2348880" y="5570383"/>
            <a:ext cx="216024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2348880" y="5331499"/>
            <a:ext cx="1575792"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lvl="0"/>
            <a:r>
              <a:rPr lang="ja-JP" altLang="en-US" sz="1200"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■開催場所</a:t>
            </a:r>
            <a:endParaRPr lang="en-US" altLang="ja-JP" sz="1200"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cxnSp>
        <p:nvCxnSpPr>
          <p:cNvPr id="39" name="直線コネクタ 38"/>
          <p:cNvCxnSpPr/>
          <p:nvPr/>
        </p:nvCxnSpPr>
        <p:spPr>
          <a:xfrm>
            <a:off x="40429" y="5570383"/>
            <a:ext cx="216024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40429" y="5331499"/>
            <a:ext cx="1575792"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lvl="0"/>
            <a:r>
              <a:rPr lang="ja-JP" altLang="en-US" sz="1200"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■開催場所</a:t>
            </a:r>
            <a:endParaRPr lang="en-US" altLang="ja-JP" sz="1200"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cxnSp>
        <p:nvCxnSpPr>
          <p:cNvPr id="42" name="直線コネクタ 41"/>
          <p:cNvCxnSpPr/>
          <p:nvPr/>
        </p:nvCxnSpPr>
        <p:spPr>
          <a:xfrm>
            <a:off x="40429" y="6218455"/>
            <a:ext cx="216024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40429" y="5979571"/>
            <a:ext cx="1575792"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lvl="0"/>
            <a:r>
              <a:rPr lang="ja-JP" altLang="en-US" sz="1200"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rPr>
              <a:t>■参加費用</a:t>
            </a:r>
            <a:endParaRPr lang="en-US" altLang="ja-JP" sz="1200" b="1" dirty="0">
              <a:solidFill>
                <a:schemeClr val="tx1"/>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sp>
        <p:nvSpPr>
          <p:cNvPr id="44" name="正方形/長方形 43"/>
          <p:cNvSpPr/>
          <p:nvPr/>
        </p:nvSpPr>
        <p:spPr>
          <a:xfrm>
            <a:off x="40429" y="6195595"/>
            <a:ext cx="230845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t"/>
          <a:lstStyle/>
          <a:p>
            <a:pPr lvl="0">
              <a:lnSpc>
                <a:spcPct val="150000"/>
              </a:lnSpc>
            </a:pPr>
            <a:r>
              <a:rPr lang="ja-JP" altLang="en-US"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各日程ともお一人様</a:t>
            </a:r>
            <a:r>
              <a:rPr lang="en-US" altLang="ja-JP"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2,000</a:t>
            </a:r>
            <a:r>
              <a:rPr lang="ja-JP" altLang="en-US"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円</a:t>
            </a:r>
            <a:r>
              <a:rPr lang="ja-JP" altLang="en-US" sz="7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（税込）</a:t>
            </a:r>
            <a:r>
              <a:rPr lang="en-US" altLang="ja-JP"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a:t>
            </a:r>
            <a:r>
              <a:rPr lang="ja-JP" altLang="en-US" sz="1100"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rPr>
              <a:t> 顧問先様は無料です。</a:t>
            </a:r>
            <a:endParaRPr lang="en-US" altLang="ja-JP" sz="700" b="1" dirty="0">
              <a:solidFill>
                <a:prstClr val="black"/>
              </a:solidFill>
              <a:latin typeface="UD デジタル 教科書体 NP-B" panose="02020700000000000000" pitchFamily="18" charset="-128"/>
              <a:ea typeface="UD デジタル 教科書体 NP-B" panose="02020700000000000000" pitchFamily="18" charset="-128"/>
              <a:cs typeface="Meiryo UI" pitchFamily="50" charset="-128"/>
            </a:endParaRPr>
          </a:p>
        </p:txBody>
      </p:sp>
      <p:pic>
        <p:nvPicPr>
          <p:cNvPr id="2" name="図 1"/>
          <p:cNvPicPr>
            <a:picLocks noChangeAspect="1"/>
          </p:cNvPicPr>
          <p:nvPr/>
        </p:nvPicPr>
        <p:blipFill>
          <a:blip r:embed="rId2"/>
          <a:stretch>
            <a:fillRect/>
          </a:stretch>
        </p:blipFill>
        <p:spPr>
          <a:xfrm>
            <a:off x="4552683" y="5329982"/>
            <a:ext cx="2244260" cy="1402258"/>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5977</TotalTime>
  <Words>553</Words>
  <Application>Microsoft Office PowerPoint</Application>
  <PresentationFormat>画面に合わせる (4:3)</PresentationFormat>
  <Paragraphs>106</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ＭＳ Ｐゴシック</vt:lpstr>
      <vt:lpstr>UD デジタル 教科書体 NP-B</vt:lpstr>
      <vt:lpstr>游ゴシック</vt:lpstr>
      <vt:lpstr>Arial</vt:lpstr>
      <vt:lpstr>Calibri</vt:lpstr>
      <vt:lpstr>Office テーマ</vt:lpstr>
      <vt:lpstr>PowerPoint プレゼンテーション</vt:lpstr>
      <vt:lpstr>PowerPoint プレゼンテーション</vt:lpstr>
      <vt:lpstr>PowerPoint プレゼンテーション</vt:lpstr>
    </vt:vector>
  </TitlesOfParts>
  <Company>船井総合研究所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F2489</dc:creator>
  <cp:lastModifiedBy>Windows ユーザー</cp:lastModifiedBy>
  <cp:revision>142</cp:revision>
  <dcterms:created xsi:type="dcterms:W3CDTF">2016-07-28T01:31:02Z</dcterms:created>
  <dcterms:modified xsi:type="dcterms:W3CDTF">2019-12-07T02:20:37Z</dcterms:modified>
</cp:coreProperties>
</file>